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3" r:id="rId3"/>
    <p:sldId id="282" r:id="rId4"/>
    <p:sldId id="273" r:id="rId5"/>
    <p:sldId id="297" r:id="rId6"/>
    <p:sldId id="294" r:id="rId7"/>
    <p:sldId id="272" r:id="rId8"/>
    <p:sldId id="298" r:id="rId9"/>
    <p:sldId id="299" r:id="rId10"/>
    <p:sldId id="268" r:id="rId11"/>
    <p:sldId id="269" r:id="rId12"/>
    <p:sldId id="291" r:id="rId13"/>
    <p:sldId id="292" r:id="rId14"/>
    <p:sldId id="295" r:id="rId15"/>
    <p:sldId id="296"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Georg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077"/>
    <a:srgbClr val="96418D"/>
    <a:srgbClr val="FFFF66"/>
    <a:srgbClr val="CC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2" autoAdjust="0"/>
    <p:restoredTop sz="94660"/>
  </p:normalViewPr>
  <p:slideViewPr>
    <p:cSldViewPr snapToGrid="0">
      <p:cViewPr varScale="1">
        <p:scale>
          <a:sx n="103" d="100"/>
          <a:sy n="103" d="100"/>
        </p:scale>
        <p:origin x="1167" y="5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F0F3E-382F-48FD-BFCE-2E57832B6E02}"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en-GB"/>
        </a:p>
      </dgm:t>
    </dgm:pt>
    <dgm:pt modelId="{E5826A4F-B76A-4C07-B6E0-FB66CE7CC34D}">
      <dgm:prSet phldrT="[Text]"/>
      <dgm:spPr/>
      <dgm:t>
        <a:bodyPr/>
        <a:lstStyle/>
        <a:p>
          <a:r>
            <a:rPr lang="en-GB" dirty="0"/>
            <a:t>Identify areas to develop.</a:t>
          </a:r>
        </a:p>
      </dgm:t>
    </dgm:pt>
    <dgm:pt modelId="{D27D6887-3399-44B5-9F34-CCDB2F89A2DF}" type="parTrans" cxnId="{60484B13-E47E-4BD0-BA24-349404AE2F77}">
      <dgm:prSet/>
      <dgm:spPr/>
      <dgm:t>
        <a:bodyPr/>
        <a:lstStyle/>
        <a:p>
          <a:endParaRPr lang="en-GB"/>
        </a:p>
      </dgm:t>
    </dgm:pt>
    <dgm:pt modelId="{E0DE51F2-6E87-4125-BF79-D8BEB6B4ADA6}" type="sibTrans" cxnId="{60484B13-E47E-4BD0-BA24-349404AE2F77}">
      <dgm:prSet/>
      <dgm:spPr/>
      <dgm:t>
        <a:bodyPr/>
        <a:lstStyle/>
        <a:p>
          <a:endParaRPr lang="en-GB"/>
        </a:p>
      </dgm:t>
    </dgm:pt>
    <dgm:pt modelId="{2D7401AF-4096-420F-98BB-38125C103237}">
      <dgm:prSet phldrT="[Text]"/>
      <dgm:spPr/>
      <dgm:t>
        <a:bodyPr/>
        <a:lstStyle/>
        <a:p>
          <a:r>
            <a:rPr lang="en-GB" dirty="0"/>
            <a:t>Plan development needs.</a:t>
          </a:r>
        </a:p>
      </dgm:t>
    </dgm:pt>
    <dgm:pt modelId="{175BB345-09CD-44C5-ACEE-E4F41DDE90FC}" type="parTrans" cxnId="{08290BC9-ED93-4616-92DA-ED229C382193}">
      <dgm:prSet/>
      <dgm:spPr/>
      <dgm:t>
        <a:bodyPr/>
        <a:lstStyle/>
        <a:p>
          <a:endParaRPr lang="en-GB"/>
        </a:p>
      </dgm:t>
    </dgm:pt>
    <dgm:pt modelId="{78202B3B-581A-4C88-93B8-3DAB38D45E4A}" type="sibTrans" cxnId="{08290BC9-ED93-4616-92DA-ED229C382193}">
      <dgm:prSet/>
      <dgm:spPr/>
      <dgm:t>
        <a:bodyPr/>
        <a:lstStyle/>
        <a:p>
          <a:endParaRPr lang="en-GB"/>
        </a:p>
      </dgm:t>
    </dgm:pt>
    <dgm:pt modelId="{9029C2E0-8909-4DCC-8935-3C9B2C76A2D2}">
      <dgm:prSet phldrT="[Text]"/>
      <dgm:spPr/>
      <dgm:t>
        <a:bodyPr/>
        <a:lstStyle/>
        <a:p>
          <a:r>
            <a:rPr lang="en-GB" dirty="0"/>
            <a:t>Action development.</a:t>
          </a:r>
        </a:p>
      </dgm:t>
    </dgm:pt>
    <dgm:pt modelId="{50C8372F-5814-4161-AC24-FEAFD19A3139}" type="parTrans" cxnId="{597E96E8-A084-4FF2-B8D4-31CD9C9A6349}">
      <dgm:prSet/>
      <dgm:spPr/>
      <dgm:t>
        <a:bodyPr/>
        <a:lstStyle/>
        <a:p>
          <a:endParaRPr lang="en-GB"/>
        </a:p>
      </dgm:t>
    </dgm:pt>
    <dgm:pt modelId="{7B0C6C6C-F1D9-49A6-9397-4A0C26EE6811}" type="sibTrans" cxnId="{597E96E8-A084-4FF2-B8D4-31CD9C9A6349}">
      <dgm:prSet/>
      <dgm:spPr/>
      <dgm:t>
        <a:bodyPr/>
        <a:lstStyle/>
        <a:p>
          <a:endParaRPr lang="en-GB"/>
        </a:p>
      </dgm:t>
    </dgm:pt>
    <dgm:pt modelId="{8BFB14DC-829B-4836-9C03-E876AB5DE220}">
      <dgm:prSet phldrT="[Text]"/>
      <dgm:spPr/>
      <dgm:t>
        <a:bodyPr/>
        <a:lstStyle/>
        <a:p>
          <a:r>
            <a:rPr lang="en-GB" dirty="0"/>
            <a:t>Reflect and review outcomes of development.</a:t>
          </a:r>
        </a:p>
      </dgm:t>
    </dgm:pt>
    <dgm:pt modelId="{7A93AEEB-5F2A-4EA6-B029-A38A585FF6B6}" type="parTrans" cxnId="{D8F1F78A-C5CD-4AF5-8B9D-55A76BEC84DC}">
      <dgm:prSet/>
      <dgm:spPr/>
      <dgm:t>
        <a:bodyPr/>
        <a:lstStyle/>
        <a:p>
          <a:endParaRPr lang="en-GB"/>
        </a:p>
      </dgm:t>
    </dgm:pt>
    <dgm:pt modelId="{C73DCF94-A006-489B-AC9D-E81C9E63C6F9}" type="sibTrans" cxnId="{D8F1F78A-C5CD-4AF5-8B9D-55A76BEC84DC}">
      <dgm:prSet/>
      <dgm:spPr/>
      <dgm:t>
        <a:bodyPr/>
        <a:lstStyle/>
        <a:p>
          <a:endParaRPr lang="en-GB"/>
        </a:p>
      </dgm:t>
    </dgm:pt>
    <dgm:pt modelId="{CEEF8B40-B3BE-4587-9451-F92AA41B93A9}" type="pres">
      <dgm:prSet presAssocID="{A28F0F3E-382F-48FD-BFCE-2E57832B6E02}" presName="Name0" presStyleCnt="0">
        <dgm:presLayoutVars>
          <dgm:dir/>
          <dgm:resizeHandles val="exact"/>
        </dgm:presLayoutVars>
      </dgm:prSet>
      <dgm:spPr/>
    </dgm:pt>
    <dgm:pt modelId="{B7BABD37-1B2F-4C9E-889E-8A4C934BC912}" type="pres">
      <dgm:prSet presAssocID="{A28F0F3E-382F-48FD-BFCE-2E57832B6E02}" presName="cycle" presStyleCnt="0"/>
      <dgm:spPr/>
    </dgm:pt>
    <dgm:pt modelId="{887C7C6D-C641-43F0-ADA2-636B1288AC82}" type="pres">
      <dgm:prSet presAssocID="{E5826A4F-B76A-4C07-B6E0-FB66CE7CC34D}" presName="nodeFirstNode" presStyleLbl="node1" presStyleIdx="0" presStyleCnt="4">
        <dgm:presLayoutVars>
          <dgm:bulletEnabled val="1"/>
        </dgm:presLayoutVars>
      </dgm:prSet>
      <dgm:spPr/>
    </dgm:pt>
    <dgm:pt modelId="{0F0C6827-CF88-4090-8D2D-DA826EABD810}" type="pres">
      <dgm:prSet presAssocID="{E0DE51F2-6E87-4125-BF79-D8BEB6B4ADA6}" presName="sibTransFirstNode" presStyleLbl="bgShp" presStyleIdx="0" presStyleCnt="1"/>
      <dgm:spPr/>
    </dgm:pt>
    <dgm:pt modelId="{5B1C5B25-8006-42BE-B770-A4EFB3699B80}" type="pres">
      <dgm:prSet presAssocID="{2D7401AF-4096-420F-98BB-38125C103237}" presName="nodeFollowingNodes" presStyleLbl="node1" presStyleIdx="1" presStyleCnt="4">
        <dgm:presLayoutVars>
          <dgm:bulletEnabled val="1"/>
        </dgm:presLayoutVars>
      </dgm:prSet>
      <dgm:spPr/>
    </dgm:pt>
    <dgm:pt modelId="{718AEEB3-4059-47AD-AF53-43AB24D9D799}" type="pres">
      <dgm:prSet presAssocID="{9029C2E0-8909-4DCC-8935-3C9B2C76A2D2}" presName="nodeFollowingNodes" presStyleLbl="node1" presStyleIdx="2" presStyleCnt="4">
        <dgm:presLayoutVars>
          <dgm:bulletEnabled val="1"/>
        </dgm:presLayoutVars>
      </dgm:prSet>
      <dgm:spPr/>
    </dgm:pt>
    <dgm:pt modelId="{962978C6-5503-4CDB-89D4-456BC1EDDA92}" type="pres">
      <dgm:prSet presAssocID="{8BFB14DC-829B-4836-9C03-E876AB5DE220}" presName="nodeFollowingNodes" presStyleLbl="node1" presStyleIdx="3" presStyleCnt="4">
        <dgm:presLayoutVars>
          <dgm:bulletEnabled val="1"/>
        </dgm:presLayoutVars>
      </dgm:prSet>
      <dgm:spPr/>
    </dgm:pt>
  </dgm:ptLst>
  <dgm:cxnLst>
    <dgm:cxn modelId="{60484B13-E47E-4BD0-BA24-349404AE2F77}" srcId="{A28F0F3E-382F-48FD-BFCE-2E57832B6E02}" destId="{E5826A4F-B76A-4C07-B6E0-FB66CE7CC34D}" srcOrd="0" destOrd="0" parTransId="{D27D6887-3399-44B5-9F34-CCDB2F89A2DF}" sibTransId="{E0DE51F2-6E87-4125-BF79-D8BEB6B4ADA6}"/>
    <dgm:cxn modelId="{3B862935-5090-410E-89E0-3180C7032682}" type="presOf" srcId="{8BFB14DC-829B-4836-9C03-E876AB5DE220}" destId="{962978C6-5503-4CDB-89D4-456BC1EDDA92}" srcOrd="0" destOrd="0" presId="urn:microsoft.com/office/officeart/2005/8/layout/cycle3"/>
    <dgm:cxn modelId="{290A5147-B448-422D-8D95-F526642979E8}" type="presOf" srcId="{9029C2E0-8909-4DCC-8935-3C9B2C76A2D2}" destId="{718AEEB3-4059-47AD-AF53-43AB24D9D799}" srcOrd="0" destOrd="0" presId="urn:microsoft.com/office/officeart/2005/8/layout/cycle3"/>
    <dgm:cxn modelId="{5143224F-0401-4311-B470-FF2BAF2A7D03}" type="presOf" srcId="{E5826A4F-B76A-4C07-B6E0-FB66CE7CC34D}" destId="{887C7C6D-C641-43F0-ADA2-636B1288AC82}" srcOrd="0" destOrd="0" presId="urn:microsoft.com/office/officeart/2005/8/layout/cycle3"/>
    <dgm:cxn modelId="{EC932072-C2E6-439E-892E-E870469E5251}" type="presOf" srcId="{2D7401AF-4096-420F-98BB-38125C103237}" destId="{5B1C5B25-8006-42BE-B770-A4EFB3699B80}" srcOrd="0" destOrd="0" presId="urn:microsoft.com/office/officeart/2005/8/layout/cycle3"/>
    <dgm:cxn modelId="{025A2674-9183-49DF-9E4C-296F3A8ACE2B}" type="presOf" srcId="{E0DE51F2-6E87-4125-BF79-D8BEB6B4ADA6}" destId="{0F0C6827-CF88-4090-8D2D-DA826EABD810}" srcOrd="0" destOrd="0" presId="urn:microsoft.com/office/officeart/2005/8/layout/cycle3"/>
    <dgm:cxn modelId="{D8F1F78A-C5CD-4AF5-8B9D-55A76BEC84DC}" srcId="{A28F0F3E-382F-48FD-BFCE-2E57832B6E02}" destId="{8BFB14DC-829B-4836-9C03-E876AB5DE220}" srcOrd="3" destOrd="0" parTransId="{7A93AEEB-5F2A-4EA6-B029-A38A585FF6B6}" sibTransId="{C73DCF94-A006-489B-AC9D-E81C9E63C6F9}"/>
    <dgm:cxn modelId="{AF0A51AE-2ADA-4407-B914-8A9810E2B423}" type="presOf" srcId="{A28F0F3E-382F-48FD-BFCE-2E57832B6E02}" destId="{CEEF8B40-B3BE-4587-9451-F92AA41B93A9}" srcOrd="0" destOrd="0" presId="urn:microsoft.com/office/officeart/2005/8/layout/cycle3"/>
    <dgm:cxn modelId="{08290BC9-ED93-4616-92DA-ED229C382193}" srcId="{A28F0F3E-382F-48FD-BFCE-2E57832B6E02}" destId="{2D7401AF-4096-420F-98BB-38125C103237}" srcOrd="1" destOrd="0" parTransId="{175BB345-09CD-44C5-ACEE-E4F41DDE90FC}" sibTransId="{78202B3B-581A-4C88-93B8-3DAB38D45E4A}"/>
    <dgm:cxn modelId="{597E96E8-A084-4FF2-B8D4-31CD9C9A6349}" srcId="{A28F0F3E-382F-48FD-BFCE-2E57832B6E02}" destId="{9029C2E0-8909-4DCC-8935-3C9B2C76A2D2}" srcOrd="2" destOrd="0" parTransId="{50C8372F-5814-4161-AC24-FEAFD19A3139}" sibTransId="{7B0C6C6C-F1D9-49A6-9397-4A0C26EE6811}"/>
    <dgm:cxn modelId="{6C37C030-7047-4FB9-8AC6-4FF7DE21BB60}" type="presParOf" srcId="{CEEF8B40-B3BE-4587-9451-F92AA41B93A9}" destId="{B7BABD37-1B2F-4C9E-889E-8A4C934BC912}" srcOrd="0" destOrd="0" presId="urn:microsoft.com/office/officeart/2005/8/layout/cycle3"/>
    <dgm:cxn modelId="{3B06A690-85D8-4DB8-86FF-0875D47B5FAC}" type="presParOf" srcId="{B7BABD37-1B2F-4C9E-889E-8A4C934BC912}" destId="{887C7C6D-C641-43F0-ADA2-636B1288AC82}" srcOrd="0" destOrd="0" presId="urn:microsoft.com/office/officeart/2005/8/layout/cycle3"/>
    <dgm:cxn modelId="{F68C9E13-3B70-41E0-B557-27FBBA8CF2DF}" type="presParOf" srcId="{B7BABD37-1B2F-4C9E-889E-8A4C934BC912}" destId="{0F0C6827-CF88-4090-8D2D-DA826EABD810}" srcOrd="1" destOrd="0" presId="urn:microsoft.com/office/officeart/2005/8/layout/cycle3"/>
    <dgm:cxn modelId="{7B75E96C-C16D-4544-9A31-93684E8A148B}" type="presParOf" srcId="{B7BABD37-1B2F-4C9E-889E-8A4C934BC912}" destId="{5B1C5B25-8006-42BE-B770-A4EFB3699B80}" srcOrd="2" destOrd="0" presId="urn:microsoft.com/office/officeart/2005/8/layout/cycle3"/>
    <dgm:cxn modelId="{C748FC56-ACDB-4FC3-B4D3-03F0A1DD8D2B}" type="presParOf" srcId="{B7BABD37-1B2F-4C9E-889E-8A4C934BC912}" destId="{718AEEB3-4059-47AD-AF53-43AB24D9D799}" srcOrd="3" destOrd="0" presId="urn:microsoft.com/office/officeart/2005/8/layout/cycle3"/>
    <dgm:cxn modelId="{6F6066D2-5C4F-4D73-BFA2-3658782A2C71}" type="presParOf" srcId="{B7BABD37-1B2F-4C9E-889E-8A4C934BC912}" destId="{962978C6-5503-4CDB-89D4-456BC1EDDA9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C6827-CF88-4090-8D2D-DA826EABD810}">
      <dsp:nvSpPr>
        <dsp:cNvPr id="0" name=""/>
        <dsp:cNvSpPr/>
      </dsp:nvSpPr>
      <dsp:spPr>
        <a:xfrm>
          <a:off x="1163981" y="-89134"/>
          <a:ext cx="4260272" cy="4260272"/>
        </a:xfrm>
        <a:prstGeom prst="circularArrow">
          <a:avLst>
            <a:gd name="adj1" fmla="val 4668"/>
            <a:gd name="adj2" fmla="val 272909"/>
            <a:gd name="adj3" fmla="val 12963718"/>
            <a:gd name="adj4" fmla="val 17941265"/>
            <a:gd name="adj5" fmla="val 4847"/>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7C7C6D-C641-43F0-ADA2-636B1288AC82}">
      <dsp:nvSpPr>
        <dsp:cNvPr id="0" name=""/>
        <dsp:cNvSpPr/>
      </dsp:nvSpPr>
      <dsp:spPr>
        <a:xfrm>
          <a:off x="1923713" y="422"/>
          <a:ext cx="2740808" cy="13704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Identify areas to develop.</a:t>
          </a:r>
        </a:p>
      </dsp:txBody>
      <dsp:txXfrm>
        <a:off x="1990611" y="67320"/>
        <a:ext cx="2607012" cy="1236608"/>
      </dsp:txXfrm>
    </dsp:sp>
    <dsp:sp modelId="{5B1C5B25-8006-42BE-B770-A4EFB3699B80}">
      <dsp:nvSpPr>
        <dsp:cNvPr id="0" name=""/>
        <dsp:cNvSpPr/>
      </dsp:nvSpPr>
      <dsp:spPr>
        <a:xfrm>
          <a:off x="3453433" y="1530142"/>
          <a:ext cx="2740808" cy="1370404"/>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Plan development needs.</a:t>
          </a:r>
        </a:p>
      </dsp:txBody>
      <dsp:txXfrm>
        <a:off x="3520331" y="1597040"/>
        <a:ext cx="2607012" cy="1236608"/>
      </dsp:txXfrm>
    </dsp:sp>
    <dsp:sp modelId="{718AEEB3-4059-47AD-AF53-43AB24D9D799}">
      <dsp:nvSpPr>
        <dsp:cNvPr id="0" name=""/>
        <dsp:cNvSpPr/>
      </dsp:nvSpPr>
      <dsp:spPr>
        <a:xfrm>
          <a:off x="1923713" y="3059863"/>
          <a:ext cx="2740808" cy="1370404"/>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Action development.</a:t>
          </a:r>
        </a:p>
      </dsp:txBody>
      <dsp:txXfrm>
        <a:off x="1990611" y="3126761"/>
        <a:ext cx="2607012" cy="1236608"/>
      </dsp:txXfrm>
    </dsp:sp>
    <dsp:sp modelId="{962978C6-5503-4CDB-89D4-456BC1EDDA92}">
      <dsp:nvSpPr>
        <dsp:cNvPr id="0" name=""/>
        <dsp:cNvSpPr/>
      </dsp:nvSpPr>
      <dsp:spPr>
        <a:xfrm>
          <a:off x="393992" y="1530142"/>
          <a:ext cx="2740808" cy="1370404"/>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Reflect and review outcomes of development.</a:t>
          </a:r>
        </a:p>
      </dsp:txBody>
      <dsp:txXfrm>
        <a:off x="460890" y="1597040"/>
        <a:ext cx="2607012" cy="123660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D0F86-D90B-454D-8FF4-5D836B127BD2}" type="datetimeFigureOut">
              <a:rPr lang="en-GB" smtClean="0"/>
              <a:t>04/10/2018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A8405-7DC6-4C87-AD0F-F7E78891601E}" type="slidenum">
              <a:rPr lang="en-GB" smtClean="0"/>
              <a:t>‹#›</a:t>
            </a:fld>
            <a:endParaRPr lang="en-GB"/>
          </a:p>
        </p:txBody>
      </p:sp>
    </p:spTree>
    <p:extLst>
      <p:ext uri="{BB962C8B-B14F-4D97-AF65-F5344CB8AC3E}">
        <p14:creationId xmlns:p14="http://schemas.microsoft.com/office/powerpoint/2010/main" val="353912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A8405-7DC6-4C87-AD0F-F7E78891601E}" type="slidenum">
              <a:rPr lang="en-GB" smtClean="0"/>
              <a:t>12</a:t>
            </a:fld>
            <a:endParaRPr lang="en-GB"/>
          </a:p>
        </p:txBody>
      </p:sp>
    </p:spTree>
    <p:extLst>
      <p:ext uri="{BB962C8B-B14F-4D97-AF65-F5344CB8AC3E}">
        <p14:creationId xmlns:p14="http://schemas.microsoft.com/office/powerpoint/2010/main" val="1998919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Subtitle 2"/>
          <p:cNvSpPr txBox="1">
            <a:spLocks/>
          </p:cNvSpPr>
          <p:nvPr userDrawn="1"/>
        </p:nvSpPr>
        <p:spPr>
          <a:xfrm>
            <a:off x="323850" y="6069007"/>
            <a:ext cx="8568630" cy="769938"/>
          </a:xfrm>
          <a:prstGeom prst="rect">
            <a:avLst/>
          </a:prstGeom>
        </p:spPr>
        <p:txBody>
          <a:bodyPr rtlCol="0">
            <a:normAutofit/>
          </a:bodyPr>
          <a:lst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buFont typeface="Arial" panose="020B0604020202020204" pitchFamily="34" charset="0"/>
              <a:buNone/>
              <a:defRPr/>
            </a:pPr>
            <a:r>
              <a:rPr lang="en-GB" sz="1500" b="1" kern="0" dirty="0" err="1">
                <a:solidFill>
                  <a:srgbClr val="883E7E"/>
                </a:solidFill>
                <a:latin typeface="Arial" pitchFamily="34" charset="0"/>
                <a:cs typeface="Arial" pitchFamily="34" charset="0"/>
              </a:rPr>
              <a:t>www.activeiq.com</a:t>
            </a:r>
            <a:r>
              <a:rPr lang="en-GB" sz="2000" kern="0" dirty="0">
                <a:solidFill>
                  <a:srgbClr val="565756"/>
                </a:solidFill>
                <a:latin typeface="Arial" pitchFamily="34" charset="0"/>
                <a:cs typeface="Arial" pitchFamily="34" charset="0"/>
              </a:rPr>
              <a:t>	</a:t>
            </a:r>
          </a:p>
          <a:p>
            <a:pPr>
              <a:buFont typeface="Arial" panose="020B0604020202020204" pitchFamily="34" charset="0"/>
              <a:buNone/>
              <a:defRPr/>
            </a:pPr>
            <a:endParaRPr lang="en-GB" sz="2000" kern="0" dirty="0">
              <a:solidFill>
                <a:srgbClr val="565756"/>
              </a:solidFill>
              <a:latin typeface="Arial" pitchFamily="34" charset="0"/>
              <a:cs typeface="Arial" pitchFamily="34" charset="0"/>
            </a:endParaRPr>
          </a:p>
          <a:p>
            <a:pPr>
              <a:buFont typeface="Arial" panose="020B0604020202020204" pitchFamily="34" charset="0"/>
              <a:buNone/>
              <a:defRPr/>
            </a:pPr>
            <a:endParaRPr lang="en-US" kern="0" dirty="0">
              <a:latin typeface="Helvetica Light"/>
            </a:endParaRPr>
          </a:p>
        </p:txBody>
      </p:sp>
      <p:pic>
        <p:nvPicPr>
          <p:cNvPr id="10" name="PRE175001_AIQ Pathway1.pdf" descr="PRE175001_AIQ Pathway1.pdf"/>
          <p:cNvPicPr>
            <a:picLocks noChangeAspect="1"/>
          </p:cNvPicPr>
          <p:nvPr userDrawn="1"/>
        </p:nvPicPr>
        <p:blipFill>
          <a:blip r:embed="rId2">
            <a:extLst/>
          </a:blip>
          <a:stretch>
            <a:fillRect/>
          </a:stretch>
        </p:blipFill>
        <p:spPr>
          <a:xfrm rot="3164241" flipH="1">
            <a:off x="-3459555" y="-6581481"/>
            <a:ext cx="15263150" cy="8192940"/>
          </a:xfrm>
          <a:prstGeom prst="rect">
            <a:avLst/>
          </a:prstGeom>
          <a:ln w="12700">
            <a:miter lim="400000"/>
          </a:ln>
        </p:spPr>
      </p:pic>
      <p:pic>
        <p:nvPicPr>
          <p:cNvPr id="11" name="PRE175001_AIQ_Logo_RGB_HighRes_Colour.jpg" descr="PRE175001_AIQ_Logo_RGB_HighRes_Colour.jpg"/>
          <p:cNvPicPr>
            <a:picLocks noChangeAspect="1"/>
          </p:cNvPicPr>
          <p:nvPr userDrawn="1"/>
        </p:nvPicPr>
        <p:blipFill>
          <a:blip r:embed="rId3">
            <a:extLst/>
          </a:blip>
          <a:stretch>
            <a:fillRect/>
          </a:stretch>
        </p:blipFill>
        <p:spPr>
          <a:xfrm>
            <a:off x="6307112" y="0"/>
            <a:ext cx="2836888" cy="1196752"/>
          </a:xfrm>
          <a:prstGeom prst="rect">
            <a:avLst/>
          </a:prstGeom>
          <a:ln w="12700">
            <a:miter lim="400000"/>
          </a:ln>
        </p:spPr>
      </p:pic>
      <p:sp>
        <p:nvSpPr>
          <p:cNvPr id="6" name="Title 5"/>
          <p:cNvSpPr>
            <a:spLocks noGrp="1"/>
          </p:cNvSpPr>
          <p:nvPr>
            <p:ph type="title" hasCustomPrompt="1"/>
          </p:nvPr>
        </p:nvSpPr>
        <p:spPr>
          <a:xfrm>
            <a:off x="323850" y="2992583"/>
            <a:ext cx="7886700" cy="1813879"/>
          </a:xfrm>
          <a:prstGeom prst="rect">
            <a:avLst/>
          </a:prstGeom>
        </p:spPr>
        <p:txBody>
          <a:bodyPr/>
          <a:lstStyle>
            <a:lvl1pPr algn="l" eaLnBrk="1" hangingPunct="1">
              <a:defRPr sz="4400" baseline="0">
                <a:solidFill>
                  <a:srgbClr val="96418D"/>
                </a:solidFill>
              </a:defRPr>
            </a:lvl1pPr>
          </a:lstStyle>
          <a:p>
            <a:pPr algn="l" eaLnBrk="1" hangingPunct="1"/>
            <a:r>
              <a:rPr lang="en-GB" altLang="en-US" sz="3800" dirty="0">
                <a:solidFill>
                  <a:srgbClr val="8A3F7E"/>
                </a:solidFill>
                <a:latin typeface="Arial" charset="0"/>
                <a:ea typeface="ＭＳ Ｐゴシック" charset="-128"/>
              </a:rPr>
              <a:t>Insert Title Here</a:t>
            </a:r>
            <a:br>
              <a:rPr lang="en-GB" altLang="en-US" sz="3800" dirty="0">
                <a:solidFill>
                  <a:srgbClr val="8A3F7E"/>
                </a:solidFill>
                <a:latin typeface="Arial" charset="0"/>
                <a:ea typeface="ＭＳ Ｐゴシック" charset="-128"/>
              </a:rPr>
            </a:br>
            <a:r>
              <a:rPr lang="en-GB" altLang="en-US" sz="3800" dirty="0">
                <a:solidFill>
                  <a:srgbClr val="8A3F7E"/>
                </a:solidFill>
                <a:latin typeface="Arial" charset="0"/>
                <a:ea typeface="ＭＳ Ｐゴシック" charset="-128"/>
              </a:rPr>
              <a:t>Insert Title Here</a:t>
            </a:r>
            <a:br>
              <a:rPr lang="en-GB" altLang="en-US" sz="3800" dirty="0">
                <a:solidFill>
                  <a:srgbClr val="8A3F7E"/>
                </a:solidFill>
                <a:latin typeface="Arial" charset="0"/>
                <a:ea typeface="ＭＳ Ｐゴシック" charset="-128"/>
              </a:rPr>
            </a:br>
            <a:r>
              <a:rPr lang="en-GB" altLang="en-US" sz="3800" dirty="0">
                <a:solidFill>
                  <a:srgbClr val="8A3F7E"/>
                </a:solidFill>
                <a:latin typeface="Arial" charset="0"/>
                <a:ea typeface="ＭＳ Ｐゴシック" charset="-128"/>
              </a:rPr>
              <a:t>Year</a:t>
            </a:r>
            <a:endParaRPr lang="en-US" altLang="en-US" sz="3800" dirty="0">
              <a:solidFill>
                <a:srgbClr val="8A3F7E"/>
              </a:solidFill>
              <a:latin typeface="Arial" charset="0"/>
              <a:ea typeface="ＭＳ Ｐゴシック" charset="-128"/>
            </a:endParaRPr>
          </a:p>
        </p:txBody>
      </p:sp>
      <p:sp>
        <p:nvSpPr>
          <p:cNvPr id="17" name="Text Placeholder 16"/>
          <p:cNvSpPr>
            <a:spLocks noGrp="1"/>
          </p:cNvSpPr>
          <p:nvPr>
            <p:ph type="body" sz="quarter" idx="10" hasCustomPrompt="1"/>
          </p:nvPr>
        </p:nvSpPr>
        <p:spPr>
          <a:xfrm>
            <a:off x="323850" y="4939323"/>
            <a:ext cx="7886700" cy="1070708"/>
          </a:xfrm>
          <a:prstGeom prst="rect">
            <a:avLst/>
          </a:prstGeom>
        </p:spPr>
        <p:txBody>
          <a:bodyPr/>
          <a:lstStyle>
            <a:lvl1pPr>
              <a:defRPr sz="20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Department: Please State</a:t>
            </a:r>
          </a:p>
        </p:txBody>
      </p:sp>
    </p:spTree>
    <p:extLst>
      <p:ext uri="{BB962C8B-B14F-4D97-AF65-F5344CB8AC3E}">
        <p14:creationId xmlns:p14="http://schemas.microsoft.com/office/powerpoint/2010/main" val="337911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3192" y="5060436"/>
            <a:ext cx="6460808" cy="1797564"/>
          </a:xfrm>
          <a:prstGeom prst="rect">
            <a:avLst/>
          </a:prstGeom>
        </p:spPr>
      </p:pic>
      <p:sp>
        <p:nvSpPr>
          <p:cNvPr id="6" name="Title 16"/>
          <p:cNvSpPr>
            <a:spLocks noGrp="1"/>
          </p:cNvSpPr>
          <p:nvPr>
            <p:ph type="title" hasCustomPrompt="1"/>
          </p:nvPr>
        </p:nvSpPr>
        <p:spPr>
          <a:xfrm>
            <a:off x="1" y="2439025"/>
            <a:ext cx="9143999" cy="777483"/>
          </a:xfrm>
          <a:prstGeom prst="rect">
            <a:avLst/>
          </a:prstGeom>
        </p:spPr>
        <p:txBody>
          <a:bodyPr anchor="ctr"/>
          <a:lstStyle>
            <a:lvl1pPr algn="ctr">
              <a:defRPr sz="2800" b="1" i="1" baseline="0">
                <a:solidFill>
                  <a:srgbClr val="882077"/>
                </a:solidFill>
                <a:latin typeface="Arial" charset="0"/>
                <a:ea typeface="Arial" charset="0"/>
                <a:cs typeface="Arial" charset="0"/>
              </a:defRPr>
            </a:lvl1pPr>
          </a:lstStyle>
          <a:p>
            <a:r>
              <a:rPr lang="en-US" dirty="0"/>
              <a:t>“Type a quote here.”</a:t>
            </a:r>
            <a:endParaRPr lang="en-GB" dirty="0"/>
          </a:p>
        </p:txBody>
      </p:sp>
      <p:sp>
        <p:nvSpPr>
          <p:cNvPr id="17" name="Text Placeholder 16"/>
          <p:cNvSpPr>
            <a:spLocks noGrp="1"/>
          </p:cNvSpPr>
          <p:nvPr>
            <p:ph type="body" sz="quarter" idx="10" hasCustomPrompt="1"/>
          </p:nvPr>
        </p:nvSpPr>
        <p:spPr>
          <a:xfrm>
            <a:off x="0" y="3407508"/>
            <a:ext cx="9143999" cy="906463"/>
          </a:xfrm>
          <a:prstGeom prst="rect">
            <a:avLst/>
          </a:prstGeom>
        </p:spPr>
        <p:txBody>
          <a:bodyPr wrap="none" anchor="ctr" anchorCtr="1"/>
          <a:lstStyle>
            <a:lvl1pPr marL="0" indent="0" algn="ctr">
              <a:buFontTx/>
              <a:buNone/>
              <a:defRPr sz="20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John Smith</a:t>
            </a:r>
          </a:p>
        </p:txBody>
      </p:sp>
    </p:spTree>
    <p:extLst>
      <p:ext uri="{BB962C8B-B14F-4D97-AF65-F5344CB8AC3E}">
        <p14:creationId xmlns:p14="http://schemas.microsoft.com/office/powerpoint/2010/main" val="91417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3192" y="5060436"/>
            <a:ext cx="6460808" cy="1797564"/>
          </a:xfrm>
          <a:prstGeom prst="rect">
            <a:avLst/>
          </a:prstGeom>
        </p:spPr>
      </p:pic>
      <p:sp>
        <p:nvSpPr>
          <p:cNvPr id="4" name="Image"/>
          <p:cNvSpPr txBox="1">
            <a:spLocks/>
          </p:cNvSpPr>
          <p:nvPr userDrawn="1"/>
        </p:nvSpPr>
        <p:spPr>
          <a:xfrm>
            <a:off x="4723805" y="3580805"/>
            <a:ext cx="3750469" cy="1864419"/>
          </a:xfrm>
          <a:prstGeom prst="rect">
            <a:avLst/>
          </a:prstGeom>
        </p:spPr>
        <p:txBody>
          <a:bodyPr lIns="91439" tIns="45719" rIns="91439" bIns="45719"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Helvetica Light"/>
            </a:endParaRPr>
          </a:p>
        </p:txBody>
      </p:sp>
      <p:sp>
        <p:nvSpPr>
          <p:cNvPr id="5" name="Image"/>
          <p:cNvSpPr txBox="1">
            <a:spLocks/>
          </p:cNvSpPr>
          <p:nvPr userDrawn="1"/>
        </p:nvSpPr>
        <p:spPr>
          <a:xfrm>
            <a:off x="4728177" y="625078"/>
            <a:ext cx="3750469" cy="2652117"/>
          </a:xfrm>
          <a:prstGeom prst="rect">
            <a:avLst/>
          </a:prstGeom>
        </p:spPr>
        <p:txBody>
          <a:bodyPr lIns="91439" tIns="45719" rIns="91439" bIns="45719"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Helvetica Light"/>
            </a:endParaRPr>
          </a:p>
        </p:txBody>
      </p:sp>
      <p:sp>
        <p:nvSpPr>
          <p:cNvPr id="6" name="Image"/>
          <p:cNvSpPr txBox="1">
            <a:spLocks/>
          </p:cNvSpPr>
          <p:nvPr userDrawn="1"/>
        </p:nvSpPr>
        <p:spPr>
          <a:xfrm>
            <a:off x="669726" y="625078"/>
            <a:ext cx="3750469" cy="5607844"/>
          </a:xfrm>
          <a:prstGeom prst="rect">
            <a:avLst/>
          </a:prstGeom>
        </p:spPr>
        <p:txBody>
          <a:bodyPr lIns="91439" tIns="45719" rIns="91439" bIns="45719"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Helvetica Light"/>
            </a:endParaRPr>
          </a:p>
        </p:txBody>
      </p:sp>
    </p:spTree>
    <p:extLst>
      <p:ext uri="{BB962C8B-B14F-4D97-AF65-F5344CB8AC3E}">
        <p14:creationId xmlns:p14="http://schemas.microsoft.com/office/powerpoint/2010/main" val="204834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ing or Break Slide 1">
    <p:spTree>
      <p:nvGrpSpPr>
        <p:cNvPr id="1" name=""/>
        <p:cNvGrpSpPr/>
        <p:nvPr/>
      </p:nvGrpSpPr>
      <p:grpSpPr>
        <a:xfrm>
          <a:off x="0" y="0"/>
          <a:ext cx="0" cy="0"/>
          <a:chOff x="0" y="0"/>
          <a:chExt cx="0" cy="0"/>
        </a:xfrm>
      </p:grpSpPr>
      <p:pic>
        <p:nvPicPr>
          <p:cNvPr id="8" name="PRE175001_AIQ_Logo_RGB_HighRes_Colour.jpg" descr="PRE175001_AIQ_Logo_RGB_HighRes_Colour.jpg"/>
          <p:cNvPicPr>
            <a:picLocks noChangeAspect="1"/>
          </p:cNvPicPr>
          <p:nvPr userDrawn="1"/>
        </p:nvPicPr>
        <p:blipFill>
          <a:blip r:embed="rId2">
            <a:extLst/>
          </a:blip>
          <a:stretch>
            <a:fillRect/>
          </a:stretch>
        </p:blipFill>
        <p:spPr>
          <a:xfrm>
            <a:off x="169416" y="1351796"/>
            <a:ext cx="8795072" cy="3589371"/>
          </a:xfrm>
          <a:prstGeom prst="rect">
            <a:avLst/>
          </a:prstGeom>
          <a:ln w="12700">
            <a:miter lim="400000"/>
          </a:ln>
        </p:spPr>
      </p:pic>
      <p:sp>
        <p:nvSpPr>
          <p:cNvPr id="9" name="#BeginWithBetter"/>
          <p:cNvSpPr txBox="1"/>
          <p:nvPr userDrawn="1"/>
        </p:nvSpPr>
        <p:spPr>
          <a:xfrm>
            <a:off x="0" y="4057521"/>
            <a:ext cx="9144000"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b="1">
                <a:solidFill>
                  <a:srgbClr val="871F76"/>
                </a:solidFill>
                <a:latin typeface="Helvetica"/>
                <a:ea typeface="Helvetica"/>
                <a:cs typeface="Helvetica"/>
                <a:sym typeface="Helvetica"/>
              </a:defRPr>
            </a:lvl1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sz="1800" b="1" i="0" u="none" strike="noStrike" kern="0" cap="none" spc="0" normalizeH="0" baseline="0" noProof="0" dirty="0">
                <a:ln>
                  <a:noFill/>
                </a:ln>
                <a:solidFill>
                  <a:srgbClr val="871F76"/>
                </a:solidFill>
                <a:effectLst/>
                <a:uLnTx/>
                <a:uFillTx/>
                <a:latin typeface="Helvetica"/>
                <a:cs typeface="Helvetica"/>
                <a:sym typeface="Helvetica"/>
              </a:rPr>
              <a:t>#BeginWithBetter</a:t>
            </a:r>
          </a:p>
        </p:txBody>
      </p:sp>
      <p:pic>
        <p:nvPicPr>
          <p:cNvPr id="10" name="PRE175001_AIQ Pathway1.pdf" descr="PRE175001_AIQ Pathway1.pdf"/>
          <p:cNvPicPr>
            <a:picLocks noChangeAspect="1"/>
          </p:cNvPicPr>
          <p:nvPr userDrawn="1"/>
        </p:nvPicPr>
        <p:blipFill>
          <a:blip r:embed="rId3">
            <a:extLst/>
          </a:blip>
          <a:stretch>
            <a:fillRect/>
          </a:stretch>
        </p:blipFill>
        <p:spPr>
          <a:xfrm rot="5374365" flipH="1">
            <a:off x="-2014224" y="1246123"/>
            <a:ext cx="7915528" cy="4248890"/>
          </a:xfrm>
          <a:prstGeom prst="rect">
            <a:avLst/>
          </a:prstGeom>
          <a:ln w="12700">
            <a:miter lim="400000"/>
          </a:ln>
        </p:spPr>
      </p:pic>
    </p:spTree>
    <p:extLst>
      <p:ext uri="{BB962C8B-B14F-4D97-AF65-F5344CB8AC3E}">
        <p14:creationId xmlns:p14="http://schemas.microsoft.com/office/powerpoint/2010/main" val="79938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ing or Break Slide 2">
    <p:spTree>
      <p:nvGrpSpPr>
        <p:cNvPr id="1" name=""/>
        <p:cNvGrpSpPr/>
        <p:nvPr/>
      </p:nvGrpSpPr>
      <p:grpSpPr>
        <a:xfrm>
          <a:off x="0" y="0"/>
          <a:ext cx="0" cy="0"/>
          <a:chOff x="0" y="0"/>
          <a:chExt cx="0" cy="0"/>
        </a:xfrm>
      </p:grpSpPr>
      <p:pic>
        <p:nvPicPr>
          <p:cNvPr id="10" name="PRE175001_AIQ_Logo_RGB_HighRes_Colour.jpg" descr="PRE175001_AIQ_Logo_RGB_HighRes_Colour.jpg"/>
          <p:cNvPicPr>
            <a:picLocks noChangeAspect="1"/>
          </p:cNvPicPr>
          <p:nvPr userDrawn="1"/>
        </p:nvPicPr>
        <p:blipFill>
          <a:blip r:embed="rId2">
            <a:extLst/>
          </a:blip>
          <a:stretch>
            <a:fillRect/>
          </a:stretch>
        </p:blipFill>
        <p:spPr>
          <a:xfrm>
            <a:off x="0" y="1196752"/>
            <a:ext cx="9144000" cy="3857432"/>
          </a:xfrm>
          <a:prstGeom prst="rect">
            <a:avLst/>
          </a:prstGeom>
          <a:ln w="12700">
            <a:miter lim="400000"/>
          </a:ln>
        </p:spPr>
      </p:pic>
      <p:sp>
        <p:nvSpPr>
          <p:cNvPr id="11" name="#BeginWithBetter"/>
          <p:cNvSpPr txBox="1"/>
          <p:nvPr userDrawn="1"/>
        </p:nvSpPr>
        <p:spPr>
          <a:xfrm>
            <a:off x="3174182" y="4149080"/>
            <a:ext cx="2795638" cy="46160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b="1">
                <a:solidFill>
                  <a:srgbClr val="871F76"/>
                </a:solidFill>
                <a:latin typeface="Helvetica"/>
                <a:ea typeface="Helvetica"/>
                <a:cs typeface="Helvetica"/>
                <a:sym typeface="Helvetica"/>
              </a:defRPr>
            </a:lvl1pPr>
          </a:lstStyle>
          <a:p>
            <a:pPr marL="0" marR="0" lvl="0" indent="0" algn="ctr" defTabSz="410751" eaLnBrk="1" fontAlgn="auto" latinLnBrk="0" hangingPunct="0">
              <a:lnSpc>
                <a:spcPct val="100000"/>
              </a:lnSpc>
              <a:spcBef>
                <a:spcPts val="0"/>
              </a:spcBef>
              <a:spcAft>
                <a:spcPts val="0"/>
              </a:spcAft>
              <a:buClrTx/>
              <a:buSzTx/>
              <a:buFontTx/>
              <a:buNone/>
              <a:tabLst/>
              <a:defRPr/>
            </a:pPr>
            <a:r>
              <a:rPr kumimoji="0" sz="2531" b="1" i="0" u="none" strike="noStrike" kern="0" cap="none" spc="0" normalizeH="0" baseline="0" noProof="0" dirty="0">
                <a:ln>
                  <a:noFill/>
                </a:ln>
                <a:solidFill>
                  <a:srgbClr val="871F76"/>
                </a:solidFill>
                <a:effectLst/>
                <a:uLnTx/>
                <a:uFillTx/>
                <a:latin typeface="Helvetica"/>
                <a:cs typeface="Helvetica"/>
                <a:sym typeface="Helvetica"/>
              </a:rPr>
              <a:t>#BeginWithBetter</a:t>
            </a:r>
          </a:p>
        </p:txBody>
      </p:sp>
    </p:spTree>
    <p:extLst>
      <p:ext uri="{BB962C8B-B14F-4D97-AF65-F5344CB8AC3E}">
        <p14:creationId xmlns:p14="http://schemas.microsoft.com/office/powerpoint/2010/main" val="76019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ing or Break Slide 3">
    <p:bg>
      <p:bgPr>
        <a:solidFill>
          <a:srgbClr val="882077"/>
        </a:solidFill>
        <a:effectLst/>
      </p:bgPr>
    </p:bg>
    <p:spTree>
      <p:nvGrpSpPr>
        <p:cNvPr id="1" name=""/>
        <p:cNvGrpSpPr/>
        <p:nvPr/>
      </p:nvGrpSpPr>
      <p:grpSpPr>
        <a:xfrm>
          <a:off x="0" y="0"/>
          <a:ext cx="0" cy="0"/>
          <a:chOff x="0" y="0"/>
          <a:chExt cx="0" cy="0"/>
        </a:xfrm>
      </p:grpSpPr>
      <p:sp>
        <p:nvSpPr>
          <p:cNvPr id="6" name="#BeginWithBetter"/>
          <p:cNvSpPr txBox="1"/>
          <p:nvPr userDrawn="1"/>
        </p:nvSpPr>
        <p:spPr>
          <a:xfrm>
            <a:off x="3174182" y="4149080"/>
            <a:ext cx="2795638" cy="46160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b="1">
                <a:solidFill>
                  <a:srgbClr val="FFFFFF"/>
                </a:solidFill>
                <a:latin typeface="Helvetica"/>
                <a:ea typeface="Helvetica"/>
                <a:cs typeface="Helvetica"/>
                <a:sym typeface="Helvetica"/>
              </a:defRPr>
            </a:lvl1pPr>
          </a:lstStyle>
          <a:p>
            <a:pPr marL="0" marR="0" lvl="0" indent="0" algn="ctr" defTabSz="410751" eaLnBrk="1" fontAlgn="auto" latinLnBrk="0" hangingPunct="0">
              <a:lnSpc>
                <a:spcPct val="100000"/>
              </a:lnSpc>
              <a:spcBef>
                <a:spcPts val="0"/>
              </a:spcBef>
              <a:spcAft>
                <a:spcPts val="0"/>
              </a:spcAft>
              <a:buClrTx/>
              <a:buSzTx/>
              <a:buFontTx/>
              <a:buNone/>
              <a:tabLst/>
              <a:defRPr/>
            </a:pPr>
            <a:r>
              <a:rPr kumimoji="0" sz="2531" b="1" i="0" u="none" strike="noStrike" kern="0" cap="none" spc="0" normalizeH="0" baseline="0" noProof="0" dirty="0">
                <a:ln>
                  <a:noFill/>
                </a:ln>
                <a:solidFill>
                  <a:srgbClr val="FFFFFF"/>
                </a:solidFill>
                <a:effectLst/>
                <a:uLnTx/>
                <a:uFillTx/>
                <a:latin typeface="Helvetica"/>
                <a:cs typeface="Helvetica"/>
                <a:sym typeface="Helvetica"/>
              </a:rPr>
              <a:t>#BeginWithBetter</a:t>
            </a:r>
          </a:p>
        </p:txBody>
      </p:sp>
      <p:pic>
        <p:nvPicPr>
          <p:cNvPr id="7" name="AIQ Logo White.png" descr="AIQ Logo White.png"/>
          <p:cNvPicPr>
            <a:picLocks noChangeAspect="1"/>
          </p:cNvPicPr>
          <p:nvPr userDrawn="1"/>
        </p:nvPicPr>
        <p:blipFill>
          <a:blip r:embed="rId2">
            <a:extLst/>
          </a:blip>
          <a:stretch>
            <a:fillRect/>
          </a:stretch>
        </p:blipFill>
        <p:spPr>
          <a:xfrm>
            <a:off x="827584" y="2492896"/>
            <a:ext cx="7524835" cy="1327520"/>
          </a:xfrm>
          <a:prstGeom prst="rect">
            <a:avLst/>
          </a:prstGeom>
          <a:ln w="12700">
            <a:miter lim="400000"/>
          </a:ln>
        </p:spPr>
      </p:pic>
    </p:spTree>
    <p:extLst>
      <p:ext uri="{BB962C8B-B14F-4D97-AF65-F5344CB8AC3E}">
        <p14:creationId xmlns:p14="http://schemas.microsoft.com/office/powerpoint/2010/main" val="230473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ding or Break Slide 4">
    <p:bg>
      <p:bgPr>
        <a:solidFill>
          <a:srgbClr val="96418D"/>
        </a:solidFill>
        <a:effectLst/>
      </p:bgPr>
    </p:bg>
    <p:spTree>
      <p:nvGrpSpPr>
        <p:cNvPr id="1" name=""/>
        <p:cNvGrpSpPr/>
        <p:nvPr/>
      </p:nvGrpSpPr>
      <p:grpSpPr>
        <a:xfrm>
          <a:off x="0" y="0"/>
          <a:ext cx="0" cy="0"/>
          <a:chOff x="0" y="0"/>
          <a:chExt cx="0" cy="0"/>
        </a:xfrm>
      </p:grpSpPr>
      <p:sp>
        <p:nvSpPr>
          <p:cNvPr id="7" name="#BeginWithBetter"/>
          <p:cNvSpPr txBox="1"/>
          <p:nvPr userDrawn="1"/>
        </p:nvSpPr>
        <p:spPr>
          <a:xfrm>
            <a:off x="361574" y="6322255"/>
            <a:ext cx="2012540" cy="33175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2400" b="1">
                <a:solidFill>
                  <a:srgbClr val="FFFFFF"/>
                </a:solidFill>
                <a:latin typeface="Helvetica"/>
                <a:ea typeface="Helvetica"/>
                <a:cs typeface="Helvetica"/>
                <a:sym typeface="Helvetica"/>
              </a:defRPr>
            </a:lvl1pPr>
          </a:lstStyle>
          <a:p>
            <a:pPr marL="0" marR="0" lvl="0" indent="0" algn="ctr" defTabSz="410751"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dirty="0">
                <a:ln>
                  <a:noFill/>
                </a:ln>
                <a:solidFill>
                  <a:srgbClr val="FFFFFF"/>
                </a:solidFill>
                <a:effectLst/>
                <a:uLnTx/>
                <a:uFillTx/>
                <a:latin typeface="Helvetica"/>
                <a:cs typeface="Helvetica"/>
                <a:sym typeface="Helvetica"/>
              </a:rPr>
              <a:t>#BeginWithBetter</a:t>
            </a:r>
          </a:p>
        </p:txBody>
      </p:sp>
      <p:pic>
        <p:nvPicPr>
          <p:cNvPr id="8" name="page8image1240.png" descr="page8image1240.png"/>
          <p:cNvPicPr>
            <a:picLocks noChangeAspect="1"/>
          </p:cNvPicPr>
          <p:nvPr userDrawn="1"/>
        </p:nvPicPr>
        <p:blipFill>
          <a:blip r:embed="rId2">
            <a:extLst/>
          </a:blip>
          <a:stretch>
            <a:fillRect/>
          </a:stretch>
        </p:blipFill>
        <p:spPr>
          <a:xfrm>
            <a:off x="1" y="0"/>
            <a:ext cx="9143999" cy="6204380"/>
          </a:xfrm>
          <a:prstGeom prst="rect">
            <a:avLst/>
          </a:prstGeom>
          <a:ln w="12700">
            <a:miter lim="400000"/>
          </a:ln>
        </p:spPr>
      </p:pic>
      <p:pic>
        <p:nvPicPr>
          <p:cNvPr id="9" name="Image" descr="Image"/>
          <p:cNvPicPr>
            <a:picLocks noChangeAspect="1"/>
          </p:cNvPicPr>
          <p:nvPr userDrawn="1"/>
        </p:nvPicPr>
        <p:blipFill>
          <a:blip r:embed="rId3">
            <a:extLst/>
          </a:blip>
          <a:stretch>
            <a:fillRect/>
          </a:stretch>
        </p:blipFill>
        <p:spPr>
          <a:xfrm>
            <a:off x="668867" y="4625085"/>
            <a:ext cx="1397954" cy="1683817"/>
          </a:xfrm>
          <a:prstGeom prst="rect">
            <a:avLst/>
          </a:prstGeom>
          <a:ln w="12700">
            <a:miter lim="400000"/>
          </a:ln>
        </p:spPr>
      </p:pic>
      <p:grpSp>
        <p:nvGrpSpPr>
          <p:cNvPr id="10" name="Group"/>
          <p:cNvGrpSpPr/>
          <p:nvPr userDrawn="1"/>
        </p:nvGrpSpPr>
        <p:grpSpPr>
          <a:xfrm>
            <a:off x="-260389" y="3780166"/>
            <a:ext cx="10548153" cy="3140377"/>
            <a:chOff x="0" y="-1"/>
            <a:chExt cx="15001817" cy="4466312"/>
          </a:xfrm>
        </p:grpSpPr>
        <p:sp>
          <p:nvSpPr>
            <p:cNvPr id="11" name="Shape"/>
            <p:cNvSpPr/>
            <p:nvPr/>
          </p:nvSpPr>
          <p:spPr>
            <a:xfrm rot="3903076">
              <a:off x="1238227" y="-557499"/>
              <a:ext cx="800399" cy="3241742"/>
            </a:xfrm>
            <a:custGeom>
              <a:avLst/>
              <a:gdLst/>
              <a:ahLst/>
              <a:cxnLst>
                <a:cxn ang="0">
                  <a:pos x="wd2" y="hd2"/>
                </a:cxn>
                <a:cxn ang="5400000">
                  <a:pos x="wd2" y="hd2"/>
                </a:cxn>
                <a:cxn ang="10800000">
                  <a:pos x="wd2" y="hd2"/>
                </a:cxn>
                <a:cxn ang="16200000">
                  <a:pos x="wd2" y="hd2"/>
                </a:cxn>
              </a:cxnLst>
              <a:rect l="0" t="0" r="r" b="b"/>
              <a:pathLst>
                <a:path w="21600" h="21600" extrusionOk="0">
                  <a:moveTo>
                    <a:pt x="0" y="4610"/>
                  </a:moveTo>
                  <a:lnTo>
                    <a:pt x="21185" y="0"/>
                  </a:lnTo>
                  <a:lnTo>
                    <a:pt x="21600" y="21600"/>
                  </a:lnTo>
                  <a:lnTo>
                    <a:pt x="0" y="21600"/>
                  </a:lnTo>
                  <a:lnTo>
                    <a:pt x="0" y="4610"/>
                  </a:lnTo>
                  <a:close/>
                </a:path>
              </a:pathLst>
            </a:custGeom>
            <a:solidFill>
              <a:srgbClr val="591868"/>
            </a:solidFill>
            <a:ln w="12700" cap="flat">
              <a:noFill/>
              <a:miter lim="400000"/>
            </a:ln>
            <a:effectLst/>
          </p:spPr>
          <p:txBody>
            <a:bodyPr wrap="square" lIns="50800" tIns="50800" rIns="50800" bIns="50800" numCol="1" anchor="ctr">
              <a:noAutofit/>
            </a:bodyPr>
            <a:lstStyle/>
            <a:p>
              <a:pPr algn="ctr" defTabSz="410751" hangingPunct="0">
                <a:defRPr sz="2100"/>
              </a:pPr>
              <a:endParaRPr sz="1477" kern="0" dirty="0">
                <a:solidFill>
                  <a:srgbClr val="000000"/>
                </a:solidFill>
                <a:latin typeface="Helvetica Light"/>
                <a:sym typeface="Helvetica Light"/>
              </a:endParaRPr>
            </a:p>
          </p:txBody>
        </p:sp>
        <p:sp>
          <p:nvSpPr>
            <p:cNvPr id="12" name="Shape"/>
            <p:cNvSpPr/>
            <p:nvPr/>
          </p:nvSpPr>
          <p:spPr>
            <a:xfrm rot="3617419">
              <a:off x="11621055" y="-1051824"/>
              <a:ext cx="800399" cy="6406607"/>
            </a:xfrm>
            <a:custGeom>
              <a:avLst/>
              <a:gdLst/>
              <a:ahLst/>
              <a:cxnLst>
                <a:cxn ang="0">
                  <a:pos x="wd2" y="hd2"/>
                </a:cxn>
                <a:cxn ang="5400000">
                  <a:pos x="wd2" y="hd2"/>
                </a:cxn>
                <a:cxn ang="10800000">
                  <a:pos x="wd2" y="hd2"/>
                </a:cxn>
                <a:cxn ang="16200000">
                  <a:pos x="wd2" y="hd2"/>
                </a:cxn>
              </a:cxnLst>
              <a:rect l="0" t="0" r="r" b="b"/>
              <a:pathLst>
                <a:path w="21600" h="21600" extrusionOk="0">
                  <a:moveTo>
                    <a:pt x="0" y="4610"/>
                  </a:moveTo>
                  <a:lnTo>
                    <a:pt x="21185" y="0"/>
                  </a:lnTo>
                  <a:lnTo>
                    <a:pt x="21600" y="21600"/>
                  </a:lnTo>
                  <a:lnTo>
                    <a:pt x="0" y="21600"/>
                  </a:lnTo>
                  <a:lnTo>
                    <a:pt x="0" y="4610"/>
                  </a:lnTo>
                  <a:close/>
                </a:path>
              </a:pathLst>
            </a:custGeom>
            <a:solidFill>
              <a:srgbClr val="591868"/>
            </a:solidFill>
            <a:ln w="12700" cap="flat">
              <a:noFill/>
              <a:miter lim="400000"/>
            </a:ln>
            <a:effectLst/>
          </p:spPr>
          <p:txBody>
            <a:bodyPr wrap="square" lIns="50800" tIns="50800" rIns="50800" bIns="50800" numCol="1" anchor="ctr">
              <a:noAutofit/>
            </a:bodyPr>
            <a:lstStyle/>
            <a:p>
              <a:pPr algn="ctr" defTabSz="410751" hangingPunct="0">
                <a:defRPr sz="2100"/>
              </a:pPr>
              <a:endParaRPr sz="1477" kern="0" dirty="0">
                <a:solidFill>
                  <a:srgbClr val="000000"/>
                </a:solidFill>
                <a:latin typeface="Helvetica Light"/>
                <a:sym typeface="Helvetica Light"/>
              </a:endParaRPr>
            </a:p>
          </p:txBody>
        </p:sp>
        <p:sp>
          <p:nvSpPr>
            <p:cNvPr id="13" name="Shape"/>
            <p:cNvSpPr/>
            <p:nvPr/>
          </p:nvSpPr>
          <p:spPr>
            <a:xfrm rot="17650415">
              <a:off x="5327977" y="-2326985"/>
              <a:ext cx="801850" cy="9120280"/>
            </a:xfrm>
            <a:custGeom>
              <a:avLst/>
              <a:gdLst/>
              <a:ahLst/>
              <a:cxnLst>
                <a:cxn ang="0">
                  <a:pos x="wd2" y="hd2"/>
                </a:cxn>
                <a:cxn ang="5400000">
                  <a:pos x="wd2" y="hd2"/>
                </a:cxn>
                <a:cxn ang="10800000">
                  <a:pos x="wd2" y="hd2"/>
                </a:cxn>
                <a:cxn ang="16200000">
                  <a:pos x="wd2" y="hd2"/>
                </a:cxn>
              </a:cxnLst>
              <a:rect l="0" t="0" r="r" b="b"/>
              <a:pathLst>
                <a:path w="21600" h="21600" extrusionOk="0">
                  <a:moveTo>
                    <a:pt x="86" y="0"/>
                  </a:moveTo>
                  <a:lnTo>
                    <a:pt x="21377" y="1475"/>
                  </a:lnTo>
                  <a:lnTo>
                    <a:pt x="21600" y="21600"/>
                  </a:lnTo>
                  <a:lnTo>
                    <a:pt x="0" y="20286"/>
                  </a:lnTo>
                  <a:lnTo>
                    <a:pt x="86" y="0"/>
                  </a:lnTo>
                  <a:close/>
                </a:path>
              </a:pathLst>
            </a:custGeom>
            <a:solidFill>
              <a:srgbClr val="7C3775"/>
            </a:solidFill>
            <a:ln w="12700" cap="flat">
              <a:noFill/>
              <a:miter lim="400000"/>
            </a:ln>
            <a:effectLst/>
          </p:spPr>
          <p:txBody>
            <a:bodyPr wrap="square" lIns="50800" tIns="50800" rIns="50800" bIns="50800" numCol="1" anchor="ctr">
              <a:noAutofit/>
            </a:bodyPr>
            <a:lstStyle/>
            <a:p>
              <a:pPr algn="ctr" defTabSz="410751" hangingPunct="0">
                <a:defRPr sz="2400"/>
              </a:pPr>
              <a:endParaRPr sz="1687" kern="0" dirty="0">
                <a:solidFill>
                  <a:srgbClr val="000000"/>
                </a:solidFill>
                <a:latin typeface="Helvetica Light"/>
                <a:sym typeface="Helvetica Light"/>
              </a:endParaRPr>
            </a:p>
          </p:txBody>
        </p:sp>
      </p:grpSp>
    </p:spTree>
    <p:extLst>
      <p:ext uri="{BB962C8B-B14F-4D97-AF65-F5344CB8AC3E}">
        <p14:creationId xmlns:p14="http://schemas.microsoft.com/office/powerpoint/2010/main" val="50606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or Break Slide 5">
    <p:bg>
      <p:bgPr>
        <a:solidFill>
          <a:srgbClr val="96418D"/>
        </a:solidFill>
        <a:effectLst/>
      </p:bgPr>
    </p:bg>
    <p:spTree>
      <p:nvGrpSpPr>
        <p:cNvPr id="1" name=""/>
        <p:cNvGrpSpPr/>
        <p:nvPr/>
      </p:nvGrpSpPr>
      <p:grpSpPr>
        <a:xfrm>
          <a:off x="0" y="0"/>
          <a:ext cx="0" cy="0"/>
          <a:chOff x="0" y="0"/>
          <a:chExt cx="0" cy="0"/>
        </a:xfrm>
      </p:grpSpPr>
      <p:pic>
        <p:nvPicPr>
          <p:cNvPr id="8" name="Image" descr="Image"/>
          <p:cNvPicPr>
            <a:picLocks noChangeAspect="1"/>
          </p:cNvPicPr>
          <p:nvPr userDrawn="1"/>
        </p:nvPicPr>
        <p:blipFill>
          <a:blip r:embed="rId2">
            <a:extLst/>
          </a:blip>
          <a:stretch>
            <a:fillRect/>
          </a:stretch>
        </p:blipFill>
        <p:spPr>
          <a:xfrm>
            <a:off x="3169180" y="1739321"/>
            <a:ext cx="2805641" cy="3379358"/>
          </a:xfrm>
          <a:prstGeom prst="rect">
            <a:avLst/>
          </a:prstGeom>
          <a:ln w="12700">
            <a:miter lim="400000"/>
          </a:ln>
        </p:spPr>
      </p:pic>
    </p:spTree>
    <p:extLst>
      <p:ext uri="{BB962C8B-B14F-4D97-AF65-F5344CB8AC3E}">
        <p14:creationId xmlns:p14="http://schemas.microsoft.com/office/powerpoint/2010/main" val="114135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1" y="2676915"/>
            <a:ext cx="9144001" cy="777483"/>
          </a:xfrm>
          <a:prstGeom prst="rect">
            <a:avLst/>
          </a:prstGeom>
        </p:spPr>
        <p:txBody>
          <a:bodyPr anchor="ctr"/>
          <a:lstStyle>
            <a:lvl1pPr algn="ctr">
              <a:defRPr sz="5000" b="0" i="0" baseline="0">
                <a:solidFill>
                  <a:srgbClr val="882077"/>
                </a:solidFill>
                <a:latin typeface="Arial" charset="0"/>
                <a:ea typeface="Arial" charset="0"/>
                <a:cs typeface="Arial" charset="0"/>
              </a:defRPr>
            </a:lvl1pPr>
          </a:lstStyle>
          <a:p>
            <a:r>
              <a:rPr lang="en-US" dirty="0"/>
              <a:t>Title, 50pt</a:t>
            </a:r>
            <a:endParaRPr lang="en-GB" dirty="0"/>
          </a:p>
        </p:txBody>
      </p:sp>
      <p:sp>
        <p:nvSpPr>
          <p:cNvPr id="3" name="Text Placeholder 2"/>
          <p:cNvSpPr>
            <a:spLocks noGrp="1"/>
          </p:cNvSpPr>
          <p:nvPr>
            <p:ph type="body" sz="quarter" idx="10" hasCustomPrompt="1"/>
          </p:nvPr>
        </p:nvSpPr>
        <p:spPr>
          <a:xfrm>
            <a:off x="0" y="3462464"/>
            <a:ext cx="9144000" cy="882650"/>
          </a:xfrm>
          <a:prstGeom prst="rect">
            <a:avLst/>
          </a:prstGeom>
        </p:spPr>
        <p:txBody>
          <a:bodyPr anchor="ctr" anchorCtr="1"/>
          <a:lstStyle>
            <a:lvl1pPr marL="0" marR="0" indent="0" algn="ctr" defTabSz="914400" rtl="0" eaLnBrk="1" fontAlgn="auto" latinLnBrk="0" hangingPunct="1">
              <a:lnSpc>
                <a:spcPct val="90000"/>
              </a:lnSpc>
              <a:spcBef>
                <a:spcPts val="1000"/>
              </a:spcBef>
              <a:spcAft>
                <a:spcPts val="0"/>
              </a:spcAft>
              <a:buClrTx/>
              <a:buSzTx/>
              <a:buFontTx/>
              <a:buNone/>
              <a:tabLst/>
              <a:defRPr sz="2800" b="0" i="0" baseline="0">
                <a:solidFill>
                  <a:schemeClr val="bg1">
                    <a:lumMod val="50000"/>
                  </a:schemeClr>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dirty="0"/>
              <a:t>Subtitle, 30pt</a:t>
            </a:r>
            <a:endParaRPr lang="en-GB" sz="30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3192" y="5060436"/>
            <a:ext cx="6460808" cy="1797564"/>
          </a:xfrm>
          <a:prstGeom prst="rect">
            <a:avLst/>
          </a:prstGeom>
        </p:spPr>
      </p:pic>
    </p:spTree>
    <p:extLst>
      <p:ext uri="{BB962C8B-B14F-4D97-AF65-F5344CB8AC3E}">
        <p14:creationId xmlns:p14="http://schemas.microsoft.com/office/powerpoint/2010/main" val="30239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Body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3192" y="5060436"/>
            <a:ext cx="6460808" cy="1797564"/>
          </a:xfrm>
          <a:prstGeom prst="rect">
            <a:avLst/>
          </a:prstGeom>
        </p:spPr>
      </p:pic>
      <p:sp>
        <p:nvSpPr>
          <p:cNvPr id="8" name="Title Text"/>
          <p:cNvSpPr txBox="1">
            <a:spLocks/>
          </p:cNvSpPr>
          <p:nvPr userDrawn="1"/>
        </p:nvSpPr>
        <p:spPr>
          <a:xfrm>
            <a:off x="0" y="379353"/>
            <a:ext cx="8690708" cy="648071"/>
          </a:xfrm>
          <a:custGeom>
            <a:avLst/>
            <a:gdLst>
              <a:gd name="connsiteX0" fmla="*/ 0 w 8461792"/>
              <a:gd name="connsiteY0" fmla="*/ 0 h 648071"/>
              <a:gd name="connsiteX1" fmla="*/ 8461792 w 8461792"/>
              <a:gd name="connsiteY1" fmla="*/ 0 h 648071"/>
              <a:gd name="connsiteX2" fmla="*/ 8461792 w 8461792"/>
              <a:gd name="connsiteY2" fmla="*/ 648071 h 648071"/>
              <a:gd name="connsiteX3" fmla="*/ 0 w 8461792"/>
              <a:gd name="connsiteY3" fmla="*/ 648071 h 648071"/>
              <a:gd name="connsiteX4" fmla="*/ 0 w 8461792"/>
              <a:gd name="connsiteY4" fmla="*/ 0 h 648071"/>
              <a:gd name="connsiteX0" fmla="*/ 0 w 8461792"/>
              <a:gd name="connsiteY0" fmla="*/ 0 h 648071"/>
              <a:gd name="connsiteX1" fmla="*/ 8461792 w 8461792"/>
              <a:gd name="connsiteY1" fmla="*/ 0 h 648071"/>
              <a:gd name="connsiteX2" fmla="*/ 7910463 w 8461792"/>
              <a:gd name="connsiteY2" fmla="*/ 634624 h 648071"/>
              <a:gd name="connsiteX3" fmla="*/ 0 w 8461792"/>
              <a:gd name="connsiteY3" fmla="*/ 648071 h 648071"/>
              <a:gd name="connsiteX4" fmla="*/ 0 w 8461792"/>
              <a:gd name="connsiteY4" fmla="*/ 0 h 648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1792" h="648071">
                <a:moveTo>
                  <a:pt x="0" y="0"/>
                </a:moveTo>
                <a:lnTo>
                  <a:pt x="8461792" y="0"/>
                </a:lnTo>
                <a:lnTo>
                  <a:pt x="7910463" y="634624"/>
                </a:lnTo>
                <a:lnTo>
                  <a:pt x="0" y="648071"/>
                </a:lnTo>
                <a:lnTo>
                  <a:pt x="0" y="0"/>
                </a:lnTo>
                <a:close/>
              </a:path>
            </a:pathLst>
          </a:custGeom>
          <a:solidFill>
            <a:srgbClr val="871E76"/>
          </a:solidFill>
        </p:spPr>
        <p:txBody>
          <a:bodyPr/>
          <a:lstStyle>
            <a:lvl1pPr algn="l" defTabSz="914400" rtl="0" eaLnBrk="1" latinLnBrk="0" hangingPunct="1">
              <a:lnSpc>
                <a:spcPct val="90000"/>
              </a:lnSpc>
              <a:spcBef>
                <a:spcPct val="0"/>
              </a:spcBef>
              <a:buNone/>
              <a:defRPr sz="3600" b="1" kern="1200">
                <a:solidFill>
                  <a:schemeClr val="bg1"/>
                </a:solidFill>
                <a:latin typeface="Helvetica"/>
                <a:ea typeface="Helvetica"/>
                <a:cs typeface="Helvetica"/>
                <a:sym typeface="Helvetic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Helvetica"/>
              <a:cs typeface="Helvetica"/>
              <a:sym typeface="Helvetica"/>
            </a:endParaRPr>
          </a:p>
        </p:txBody>
      </p:sp>
      <p:sp>
        <p:nvSpPr>
          <p:cNvPr id="2" name="Title 1"/>
          <p:cNvSpPr>
            <a:spLocks noGrp="1"/>
          </p:cNvSpPr>
          <p:nvPr>
            <p:ph type="title" hasCustomPrompt="1"/>
          </p:nvPr>
        </p:nvSpPr>
        <p:spPr>
          <a:xfrm>
            <a:off x="468924" y="445482"/>
            <a:ext cx="7448062" cy="500184"/>
          </a:xfrm>
          <a:prstGeom prst="rect">
            <a:avLst/>
          </a:prstGeom>
        </p:spPr>
        <p:txBody>
          <a:bodyPr/>
          <a:lstStyle>
            <a:lvl1pPr algn="l">
              <a:defRPr sz="3500" b="0" i="0" baseline="0">
                <a:solidFill>
                  <a:schemeClr val="bg1"/>
                </a:solidFill>
                <a:latin typeface="Arial" charset="0"/>
                <a:ea typeface="Arial" charset="0"/>
                <a:cs typeface="Arial" charset="0"/>
              </a:defRPr>
            </a:lvl1pPr>
          </a:lstStyle>
          <a:p>
            <a:r>
              <a:rPr lang="en-US" dirty="0"/>
              <a:t>Title here, 40pt</a:t>
            </a:r>
          </a:p>
        </p:txBody>
      </p:sp>
      <p:sp>
        <p:nvSpPr>
          <p:cNvPr id="11" name="Text Placeholder 10"/>
          <p:cNvSpPr>
            <a:spLocks noGrp="1"/>
          </p:cNvSpPr>
          <p:nvPr>
            <p:ph type="body" sz="quarter" idx="10" hasCustomPrompt="1"/>
          </p:nvPr>
        </p:nvSpPr>
        <p:spPr>
          <a:xfrm>
            <a:off x="468923" y="1227016"/>
            <a:ext cx="8221785" cy="4235938"/>
          </a:xfrm>
          <a:prstGeom prst="rect">
            <a:avLst/>
          </a:prstGeom>
        </p:spPr>
        <p:txBody>
          <a:bodyPr/>
          <a:lstStyle>
            <a:lvl1pPr>
              <a:defRPr sz="2000" strike="noStrike" baseline="0">
                <a:solidFill>
                  <a:schemeClr val="bg1">
                    <a:lumMod val="50000"/>
                  </a:schemeClr>
                </a:solidFill>
              </a:defRPr>
            </a:lvl1pPr>
          </a:lstStyle>
          <a:p>
            <a:pPr lvl="0"/>
            <a:r>
              <a:rPr lang="en-US" dirty="0"/>
              <a:t>Body text here, 20pt</a:t>
            </a:r>
          </a:p>
        </p:txBody>
      </p:sp>
    </p:spTree>
    <p:extLst>
      <p:ext uri="{BB962C8B-B14F-4D97-AF65-F5344CB8AC3E}">
        <p14:creationId xmlns:p14="http://schemas.microsoft.com/office/powerpoint/2010/main" val="209878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Body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3192" y="5060436"/>
            <a:ext cx="6460808" cy="1797564"/>
          </a:xfrm>
          <a:prstGeom prst="rect">
            <a:avLst/>
          </a:prstGeom>
        </p:spPr>
      </p:pic>
      <p:sp>
        <p:nvSpPr>
          <p:cNvPr id="4" name="Image"/>
          <p:cNvSpPr txBox="1">
            <a:spLocks/>
          </p:cNvSpPr>
          <p:nvPr userDrawn="1"/>
        </p:nvSpPr>
        <p:spPr>
          <a:xfrm>
            <a:off x="4723805" y="446484"/>
            <a:ext cx="3750469" cy="4854724"/>
          </a:xfrm>
          <a:prstGeom prst="rect">
            <a:avLst/>
          </a:prstGeom>
        </p:spPr>
        <p:txBody>
          <a:bodyPr lIns="91439" tIns="45719" rIns="91439" bIns="45719"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Helvetica Light"/>
            </a:endParaRPr>
          </a:p>
        </p:txBody>
      </p:sp>
      <p:sp>
        <p:nvSpPr>
          <p:cNvPr id="7" name="Text Placeholder 6"/>
          <p:cNvSpPr>
            <a:spLocks noGrp="1"/>
          </p:cNvSpPr>
          <p:nvPr>
            <p:ph type="body" sz="quarter" idx="10" hasCustomPrompt="1"/>
          </p:nvPr>
        </p:nvSpPr>
        <p:spPr>
          <a:xfrm>
            <a:off x="382588" y="446484"/>
            <a:ext cx="8091487" cy="5047854"/>
          </a:xfrm>
          <a:prstGeom prst="rect">
            <a:avLst/>
          </a:prstGeom>
        </p:spPr>
        <p:txBody>
          <a:bodyPr/>
          <a:lstStyle>
            <a:lvl1pPr>
              <a:defRPr sz="2000" b="0" i="0" baseline="0">
                <a:solidFill>
                  <a:schemeClr val="bg1">
                    <a:lumMod val="50000"/>
                  </a:schemeClr>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your text here</a:t>
            </a:r>
          </a:p>
        </p:txBody>
      </p:sp>
    </p:spTree>
    <p:extLst>
      <p:ext uri="{BB962C8B-B14F-4D97-AF65-F5344CB8AC3E}">
        <p14:creationId xmlns:p14="http://schemas.microsoft.com/office/powerpoint/2010/main" val="123177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360223"/>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62" r:id="rId8"/>
    <p:sldLayoutId id="2147483673" r:id="rId9"/>
    <p:sldLayoutId id="2147483672"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 </a:t>
            </a:r>
            <a:r>
              <a:rPr lang="en-GB" dirty="0"/>
              <a:t>Personal and professional development</a:t>
            </a:r>
            <a:endParaRPr lang="en-US" dirty="0"/>
          </a:p>
        </p:txBody>
      </p:sp>
      <p:sp>
        <p:nvSpPr>
          <p:cNvPr id="3" name="Text Placeholder 2"/>
          <p:cNvSpPr>
            <a:spLocks noGrp="1"/>
          </p:cNvSpPr>
          <p:nvPr>
            <p:ph type="body" sz="quarter" idx="10"/>
          </p:nvPr>
        </p:nvSpPr>
        <p:spPr>
          <a:xfrm>
            <a:off x="323850" y="4424168"/>
            <a:ext cx="7886700" cy="1070708"/>
          </a:xfrm>
        </p:spPr>
        <p:txBody>
          <a:bodyPr/>
          <a:lstStyle/>
          <a:p>
            <a:pPr marL="0" indent="0">
              <a:buNone/>
            </a:pPr>
            <a:r>
              <a:rPr lang="en-US" dirty="0"/>
              <a:t>Professionalism for group trainers</a:t>
            </a:r>
          </a:p>
        </p:txBody>
      </p:sp>
    </p:spTree>
    <p:extLst>
      <p:ext uri="{BB962C8B-B14F-4D97-AF65-F5344CB8AC3E}">
        <p14:creationId xmlns:p14="http://schemas.microsoft.com/office/powerpoint/2010/main" val="48826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924" y="496997"/>
            <a:ext cx="7448062" cy="500184"/>
          </a:xfrm>
        </p:spPr>
        <p:txBody>
          <a:bodyPr>
            <a:noAutofit/>
          </a:bodyPr>
          <a:lstStyle/>
          <a:p>
            <a:r>
              <a:rPr lang="en-US" sz="2800" b="1" dirty="0"/>
              <a:t>Self-reflection</a:t>
            </a:r>
          </a:p>
        </p:txBody>
      </p:sp>
      <p:sp>
        <p:nvSpPr>
          <p:cNvPr id="7" name="TextBox 3"/>
          <p:cNvSpPr txBox="1">
            <a:spLocks noChangeArrowheads="1"/>
          </p:cNvSpPr>
          <p:nvPr/>
        </p:nvSpPr>
        <p:spPr bwMode="auto">
          <a:xfrm>
            <a:off x="303380" y="1656059"/>
            <a:ext cx="3760787" cy="4151769"/>
          </a:xfrm>
          <a:prstGeom prst="roundRect">
            <a:avLst/>
          </a:prstGeom>
          <a:solidFill>
            <a:srgbClr val="882077"/>
          </a:solidFill>
          <a:ln>
            <a:noFill/>
          </a:ln>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2" panose="05020102010507070707" pitchFamily="18" charset="2"/>
              <a:buNone/>
              <a:defRPr/>
            </a:pPr>
            <a:r>
              <a:rPr lang="en-GB" altLang="en-US" sz="2000" dirty="0">
                <a:solidFill>
                  <a:schemeClr val="bg1"/>
                </a:solidFill>
              </a:rPr>
              <a:t>For each of the following areas:</a:t>
            </a:r>
          </a:p>
          <a:p>
            <a:pPr marL="342900" indent="-342900" eaLnBrk="1" hangingPunct="1">
              <a:spcBef>
                <a:spcPct val="0"/>
              </a:spcBef>
              <a:defRPr/>
            </a:pPr>
            <a:r>
              <a:rPr lang="en-US" sz="2000" dirty="0">
                <a:solidFill>
                  <a:schemeClr val="bg1"/>
                </a:solidFill>
              </a:rPr>
              <a:t>Personal.</a:t>
            </a:r>
          </a:p>
          <a:p>
            <a:pPr marL="342900" indent="-342900" eaLnBrk="1" hangingPunct="1">
              <a:spcBef>
                <a:spcPct val="0"/>
              </a:spcBef>
              <a:defRPr/>
            </a:pPr>
            <a:r>
              <a:rPr lang="en-US" sz="2000" dirty="0">
                <a:solidFill>
                  <a:schemeClr val="bg1"/>
                </a:solidFill>
              </a:rPr>
              <a:t>Educational.</a:t>
            </a:r>
          </a:p>
          <a:p>
            <a:pPr marL="342900" indent="-342900" eaLnBrk="1" hangingPunct="1">
              <a:spcBef>
                <a:spcPct val="0"/>
              </a:spcBef>
              <a:defRPr/>
            </a:pPr>
            <a:r>
              <a:rPr lang="en-US" sz="2000" dirty="0">
                <a:solidFill>
                  <a:schemeClr val="bg1"/>
                </a:solidFill>
              </a:rPr>
              <a:t>Career development.</a:t>
            </a:r>
          </a:p>
          <a:p>
            <a:pPr eaLnBrk="1" hangingPunct="1">
              <a:spcBef>
                <a:spcPct val="0"/>
              </a:spcBef>
              <a:buFontTx/>
              <a:buNone/>
              <a:defRPr/>
            </a:pPr>
            <a:endParaRPr lang="en-US" altLang="en-US" sz="2000" dirty="0">
              <a:solidFill>
                <a:schemeClr val="bg1"/>
              </a:solidFill>
            </a:endParaRPr>
          </a:p>
          <a:p>
            <a:pPr eaLnBrk="1" hangingPunct="1">
              <a:spcBef>
                <a:spcPct val="0"/>
              </a:spcBef>
              <a:buFontTx/>
              <a:buNone/>
              <a:defRPr/>
            </a:pPr>
            <a:r>
              <a:rPr lang="en-GB" altLang="en-US" sz="2000" dirty="0">
                <a:solidFill>
                  <a:schemeClr val="bg1"/>
                </a:solidFill>
              </a:rPr>
              <a:t>Ask yourself:</a:t>
            </a:r>
          </a:p>
          <a:p>
            <a:pPr marL="342900" indent="-342900" eaLnBrk="1" hangingPunct="1">
              <a:spcBef>
                <a:spcPct val="0"/>
              </a:spcBef>
              <a:defRPr/>
            </a:pPr>
            <a:r>
              <a:rPr lang="en-GB" altLang="en-US" sz="2000" dirty="0">
                <a:solidFill>
                  <a:schemeClr val="bg1"/>
                </a:solidFill>
              </a:rPr>
              <a:t>How well am I doing?</a:t>
            </a:r>
          </a:p>
          <a:p>
            <a:pPr marL="342900" indent="-342900" eaLnBrk="1" hangingPunct="1">
              <a:spcBef>
                <a:spcPct val="0"/>
              </a:spcBef>
              <a:defRPr/>
            </a:pPr>
            <a:r>
              <a:rPr lang="en-GB" altLang="en-US" sz="2000" dirty="0">
                <a:solidFill>
                  <a:schemeClr val="bg1"/>
                </a:solidFill>
              </a:rPr>
              <a:t>What are my strengths?</a:t>
            </a:r>
          </a:p>
          <a:p>
            <a:pPr marL="342900" indent="-342900" eaLnBrk="1" hangingPunct="1">
              <a:spcBef>
                <a:spcPct val="0"/>
              </a:spcBef>
              <a:defRPr/>
            </a:pPr>
            <a:r>
              <a:rPr lang="en-GB" altLang="en-US" sz="2000" dirty="0">
                <a:solidFill>
                  <a:schemeClr val="bg1"/>
                </a:solidFill>
              </a:rPr>
              <a:t>What could I do better?</a:t>
            </a:r>
          </a:p>
          <a:p>
            <a:pPr marL="342900" indent="-342900" eaLnBrk="1" hangingPunct="1">
              <a:spcBef>
                <a:spcPct val="0"/>
              </a:spcBef>
              <a:defRPr/>
            </a:pPr>
            <a:r>
              <a:rPr lang="en-US" sz="2000" dirty="0">
                <a:solidFill>
                  <a:schemeClr val="bg1"/>
                </a:solidFill>
              </a:rPr>
              <a:t>What activities will help me towards my goals?</a:t>
            </a:r>
            <a:endParaRPr lang="en-US" altLang="en-US" sz="2000" dirty="0">
              <a:solidFill>
                <a:schemeClr val="bg1"/>
              </a:solidFill>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0103" y="2312339"/>
            <a:ext cx="4167925" cy="2839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29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51" y="471239"/>
            <a:ext cx="7448062" cy="500184"/>
          </a:xfrm>
        </p:spPr>
        <p:txBody>
          <a:bodyPr/>
          <a:lstStyle/>
          <a:p>
            <a:r>
              <a:rPr lang="en-US" sz="2400" b="1" dirty="0"/>
              <a:t>Maslow’s hierarchy of needs</a:t>
            </a:r>
            <a:br>
              <a:rPr lang="en-US" sz="2400" b="1" dirty="0"/>
            </a:br>
            <a:endParaRPr lang="en-GB" sz="2400"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2759" y="1366502"/>
            <a:ext cx="5885846" cy="4310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51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51" y="471239"/>
            <a:ext cx="7448062" cy="500184"/>
          </a:xfrm>
        </p:spPr>
        <p:txBody>
          <a:bodyPr/>
          <a:lstStyle/>
          <a:p>
            <a:r>
              <a:rPr lang="en-US" sz="2400" b="1" dirty="0"/>
              <a:t>Maslow’s hierarchy of needs</a:t>
            </a:r>
            <a:br>
              <a:rPr lang="en-US" sz="2400" dirty="0"/>
            </a:br>
            <a:endParaRPr lang="en-GB" sz="2400" dirty="0"/>
          </a:p>
        </p:txBody>
      </p:sp>
      <p:sp>
        <p:nvSpPr>
          <p:cNvPr id="5" name="Rectangle 4"/>
          <p:cNvSpPr/>
          <p:nvPr/>
        </p:nvSpPr>
        <p:spPr>
          <a:xfrm>
            <a:off x="166844" y="1506649"/>
            <a:ext cx="8315325" cy="4093428"/>
          </a:xfrm>
          <a:prstGeom prst="rect">
            <a:avLst/>
          </a:prstGeom>
        </p:spPr>
        <p:txBody>
          <a:bodyPr>
            <a:spAutoFit/>
          </a:bodyPr>
          <a:lstStyle/>
          <a:p>
            <a:pPr>
              <a:defRPr/>
            </a:pPr>
            <a:r>
              <a:rPr lang="en-GB" sz="2000" dirty="0">
                <a:solidFill>
                  <a:srgbClr val="000000"/>
                </a:solidFill>
                <a:latin typeface="+mj-lt"/>
                <a:ea typeface="ＭＳ Ｐゴシック" panose="020B0600070205080204" pitchFamily="34" charset="-128"/>
              </a:rPr>
              <a:t>In order to be truly motivated, some progressive needs must be satisfied. Each level needs to be met before moving to the next.</a:t>
            </a:r>
          </a:p>
          <a:p>
            <a:pPr marL="342900" indent="-342900">
              <a:buFont typeface="Arial" panose="020B0604020202020204" pitchFamily="34" charset="0"/>
              <a:buChar char="•"/>
              <a:defRPr/>
            </a:pPr>
            <a:endParaRPr lang="en-GB" sz="2000" dirty="0">
              <a:solidFill>
                <a:srgbClr val="000000"/>
              </a:solidFill>
              <a:latin typeface="+mj-lt"/>
              <a:ea typeface="ＭＳ Ｐゴシック" panose="020B0600070205080204" pitchFamily="34" charset="-128"/>
            </a:endParaRPr>
          </a:p>
          <a:p>
            <a:pPr marL="342900" indent="-342900">
              <a:buFont typeface="Arial" panose="020B0604020202020204" pitchFamily="34" charset="0"/>
              <a:buChar char="•"/>
              <a:defRPr/>
            </a:pPr>
            <a:r>
              <a:rPr lang="en-GB" sz="2000" dirty="0">
                <a:solidFill>
                  <a:srgbClr val="000000"/>
                </a:solidFill>
                <a:latin typeface="+mj-lt"/>
                <a:ea typeface="ＭＳ Ｐゴシック" panose="020B0600070205080204" pitchFamily="34" charset="-128"/>
                <a:cs typeface="MoolBoran" panose="020B0100010101010101" pitchFamily="34" charset="0"/>
              </a:rPr>
              <a:t>Physiological – the need for sleep and sustenance.</a:t>
            </a:r>
          </a:p>
          <a:p>
            <a:pPr marL="342900" indent="-342900">
              <a:buFont typeface="Arial" panose="020B0604020202020204" pitchFamily="34" charset="0"/>
              <a:buChar char="•"/>
              <a:defRPr/>
            </a:pPr>
            <a:r>
              <a:rPr lang="en-GB" sz="2000" dirty="0">
                <a:solidFill>
                  <a:srgbClr val="000000"/>
                </a:solidFill>
                <a:latin typeface="+mj-lt"/>
                <a:ea typeface="ＭＳ Ｐゴシック" panose="020B0600070205080204" pitchFamily="34" charset="-128"/>
                <a:cs typeface="MoolBoran" panose="020B0100010101010101" pitchFamily="34" charset="0"/>
              </a:rPr>
              <a:t>Security and safety – the need for a place to live, a secure environment and freedom from hostility. </a:t>
            </a:r>
          </a:p>
          <a:p>
            <a:pPr marL="342900" indent="-342900">
              <a:buFont typeface="Arial" panose="020B0604020202020204" pitchFamily="34" charset="0"/>
              <a:buChar char="•"/>
              <a:defRPr/>
            </a:pPr>
            <a:r>
              <a:rPr lang="en-GB" sz="2000" dirty="0">
                <a:solidFill>
                  <a:srgbClr val="000000"/>
                </a:solidFill>
                <a:latin typeface="+mj-lt"/>
                <a:ea typeface="ＭＳ Ｐゴシック" panose="020B0600070205080204" pitchFamily="34" charset="-128"/>
                <a:cs typeface="MoolBoran" panose="020B0100010101010101" pitchFamily="34" charset="0"/>
              </a:rPr>
              <a:t>Love </a:t>
            </a:r>
            <a:r>
              <a:rPr lang="en-US" sz="2000" dirty="0">
                <a:ea typeface="ＭＳ Ｐゴシック" panose="020B0600070205080204" pitchFamily="34" charset="-128"/>
              </a:rPr>
              <a:t>– </a:t>
            </a:r>
            <a:r>
              <a:rPr lang="en-GB" sz="2000" dirty="0">
                <a:solidFill>
                  <a:srgbClr val="000000"/>
                </a:solidFill>
                <a:latin typeface="+mj-lt"/>
                <a:ea typeface="ＭＳ Ｐゴシック" panose="020B0600070205080204" pitchFamily="34" charset="-128"/>
                <a:cs typeface="MoolBoran" panose="020B0100010101010101" pitchFamily="34" charset="0"/>
              </a:rPr>
              <a:t>the need to be accepted by colleagues, friends and loved ones. </a:t>
            </a:r>
          </a:p>
          <a:p>
            <a:pPr marL="342900" indent="-342900">
              <a:buFont typeface="Arial" panose="020B0604020202020204" pitchFamily="34" charset="0"/>
              <a:buChar char="•"/>
              <a:defRPr/>
            </a:pPr>
            <a:r>
              <a:rPr lang="en-GB" sz="2000" dirty="0">
                <a:solidFill>
                  <a:srgbClr val="000000"/>
                </a:solidFill>
                <a:latin typeface="+mj-lt"/>
                <a:ea typeface="ＭＳ Ｐゴシック" panose="020B0600070205080204" pitchFamily="34" charset="-128"/>
                <a:cs typeface="MoolBoran" panose="020B0100010101010101" pitchFamily="34" charset="0"/>
              </a:rPr>
              <a:t>Esteem</a:t>
            </a:r>
            <a:r>
              <a:rPr lang="en-US" sz="2000" dirty="0">
                <a:ea typeface="ＭＳ Ｐゴシック" panose="020B0600070205080204" pitchFamily="34" charset="-128"/>
              </a:rPr>
              <a:t> – </a:t>
            </a:r>
            <a:r>
              <a:rPr lang="en-GB" sz="2000" dirty="0">
                <a:solidFill>
                  <a:srgbClr val="000000"/>
                </a:solidFill>
                <a:latin typeface="+mj-lt"/>
                <a:ea typeface="ＭＳ Ｐゴシック" panose="020B0600070205080204" pitchFamily="34" charset="-128"/>
                <a:cs typeface="MoolBoran" panose="020B0100010101010101" pitchFamily="34" charset="0"/>
              </a:rPr>
              <a:t>the need for self-belief, self-confidence and self-esteem.</a:t>
            </a:r>
          </a:p>
          <a:p>
            <a:pPr marL="342900" indent="-342900">
              <a:buFont typeface="Arial" panose="020B0604020202020204" pitchFamily="34" charset="0"/>
              <a:buChar char="•"/>
              <a:defRPr/>
            </a:pPr>
            <a:r>
              <a:rPr lang="en-GB" sz="2000" dirty="0">
                <a:solidFill>
                  <a:srgbClr val="000000"/>
                </a:solidFill>
                <a:latin typeface="+mj-lt"/>
                <a:ea typeface="ＭＳ Ｐゴシック" panose="020B0600070205080204" pitchFamily="34" charset="-128"/>
                <a:cs typeface="MoolBoran" panose="020B0100010101010101" pitchFamily="34" charset="0"/>
              </a:rPr>
              <a:t>Self-actualisation</a:t>
            </a:r>
            <a:r>
              <a:rPr lang="en-US" sz="2000" dirty="0">
                <a:ea typeface="ＭＳ Ｐゴシック" panose="020B0600070205080204" pitchFamily="34" charset="-128"/>
              </a:rPr>
              <a:t> – </a:t>
            </a:r>
            <a:r>
              <a:rPr lang="en-GB" sz="2000" dirty="0">
                <a:solidFill>
                  <a:srgbClr val="000000"/>
                </a:solidFill>
                <a:latin typeface="+mj-lt"/>
                <a:ea typeface="ＭＳ Ｐゴシック" panose="020B0600070205080204" pitchFamily="34" charset="-128"/>
                <a:cs typeface="MoolBoran" panose="020B0100010101010101" pitchFamily="34" charset="0"/>
              </a:rPr>
              <a:t>if all the above are met, the individual will be motivated to achieve ‘self-actualisation’. This is the point at which the person arrives at his/her set goal and where he/she begins to feel fulfilled, successful and truly motivated.</a:t>
            </a:r>
          </a:p>
        </p:txBody>
      </p:sp>
    </p:spTree>
    <p:extLst>
      <p:ext uri="{BB962C8B-B14F-4D97-AF65-F5344CB8AC3E}">
        <p14:creationId xmlns:p14="http://schemas.microsoft.com/office/powerpoint/2010/main" val="2462053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924" y="445482"/>
            <a:ext cx="7448062" cy="500184"/>
          </a:xfrm>
        </p:spPr>
        <p:txBody>
          <a:bodyPr>
            <a:noAutofit/>
          </a:bodyPr>
          <a:lstStyle/>
          <a:p>
            <a:r>
              <a:rPr lang="en-US" sz="2800" b="1" dirty="0"/>
              <a:t>Fixed and growth mindsets</a:t>
            </a:r>
          </a:p>
        </p:txBody>
      </p:sp>
      <p:sp>
        <p:nvSpPr>
          <p:cNvPr id="8" name="TextBox 3"/>
          <p:cNvSpPr txBox="1">
            <a:spLocks noChangeArrowheads="1"/>
          </p:cNvSpPr>
          <p:nvPr/>
        </p:nvSpPr>
        <p:spPr bwMode="auto">
          <a:xfrm>
            <a:off x="468924" y="2482612"/>
            <a:ext cx="4070350" cy="2962513"/>
          </a:xfrm>
          <a:prstGeom prst="roundRect">
            <a:avLst/>
          </a:prstGeom>
          <a:solidFill>
            <a:srgbClr val="882077"/>
          </a:solid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a:spcBef>
                <a:spcPct val="0"/>
              </a:spcBef>
            </a:pPr>
            <a:r>
              <a:rPr lang="en-GB" altLang="en-US" sz="2400" dirty="0">
                <a:solidFill>
                  <a:schemeClr val="bg1"/>
                </a:solidFill>
              </a:rPr>
              <a:t>What is a </a:t>
            </a:r>
            <a:r>
              <a:rPr lang="en-GB" altLang="en-US" sz="2400" dirty="0" err="1">
                <a:solidFill>
                  <a:schemeClr val="bg1"/>
                </a:solidFill>
              </a:rPr>
              <a:t>mindset</a:t>
            </a:r>
            <a:r>
              <a:rPr lang="en-GB" altLang="en-US" sz="2400" dirty="0">
                <a:solidFill>
                  <a:schemeClr val="bg1"/>
                </a:solidFill>
              </a:rPr>
              <a:t>?</a:t>
            </a:r>
          </a:p>
          <a:p>
            <a:pPr marL="342900" indent="-342900">
              <a:spcBef>
                <a:spcPct val="0"/>
              </a:spcBef>
            </a:pPr>
            <a:endParaRPr lang="en-GB" altLang="en-US" sz="2400" dirty="0">
              <a:solidFill>
                <a:schemeClr val="bg1"/>
              </a:solidFill>
            </a:endParaRPr>
          </a:p>
          <a:p>
            <a:pPr marL="342900" indent="-342900">
              <a:spcBef>
                <a:spcPct val="0"/>
              </a:spcBef>
            </a:pPr>
            <a:r>
              <a:rPr lang="en-GB" altLang="en-US" sz="2400" dirty="0">
                <a:solidFill>
                  <a:schemeClr val="bg1"/>
                </a:solidFill>
              </a:rPr>
              <a:t>What is a fixed </a:t>
            </a:r>
            <a:r>
              <a:rPr lang="en-GB" altLang="en-US" sz="2400" dirty="0" err="1">
                <a:solidFill>
                  <a:schemeClr val="bg1"/>
                </a:solidFill>
              </a:rPr>
              <a:t>mindset</a:t>
            </a:r>
            <a:r>
              <a:rPr lang="en-GB" altLang="en-US" sz="2400" dirty="0">
                <a:solidFill>
                  <a:schemeClr val="bg1"/>
                </a:solidFill>
              </a:rPr>
              <a:t>?</a:t>
            </a:r>
          </a:p>
          <a:p>
            <a:pPr marL="342900" indent="-342900">
              <a:spcBef>
                <a:spcPct val="0"/>
              </a:spcBef>
            </a:pPr>
            <a:endParaRPr lang="en-GB" altLang="en-US" sz="2400" dirty="0">
              <a:solidFill>
                <a:schemeClr val="bg1"/>
              </a:solidFill>
            </a:endParaRPr>
          </a:p>
          <a:p>
            <a:pPr marL="342900" indent="-342900">
              <a:spcBef>
                <a:spcPct val="0"/>
              </a:spcBef>
            </a:pPr>
            <a:r>
              <a:rPr lang="en-GB" altLang="en-US" sz="2400" dirty="0">
                <a:solidFill>
                  <a:schemeClr val="bg1"/>
                </a:solidFill>
              </a:rPr>
              <a:t>What is a growth </a:t>
            </a:r>
            <a:r>
              <a:rPr lang="en-GB" altLang="en-US" sz="2400" dirty="0" err="1">
                <a:solidFill>
                  <a:schemeClr val="bg1"/>
                </a:solidFill>
              </a:rPr>
              <a:t>mindset</a:t>
            </a:r>
            <a:r>
              <a:rPr lang="en-GB" altLang="en-US" sz="2400" dirty="0">
                <a:solidFill>
                  <a:schemeClr val="bg1"/>
                </a:solidFill>
              </a:rPr>
              <a:t>?</a:t>
            </a: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0" y="1831975"/>
            <a:ext cx="4335463" cy="361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05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924" y="445482"/>
            <a:ext cx="7448062" cy="500184"/>
          </a:xfrm>
        </p:spPr>
        <p:txBody>
          <a:bodyPr>
            <a:noAutofit/>
          </a:bodyPr>
          <a:lstStyle/>
          <a:p>
            <a:r>
              <a:rPr lang="en-US" sz="2800" b="1" dirty="0"/>
              <a:t>What is a mindset?</a:t>
            </a:r>
          </a:p>
        </p:txBody>
      </p:sp>
      <p:sp>
        <p:nvSpPr>
          <p:cNvPr id="8" name="Rectangle 7"/>
          <p:cNvSpPr/>
          <p:nvPr/>
        </p:nvSpPr>
        <p:spPr>
          <a:xfrm>
            <a:off x="468924" y="1493770"/>
            <a:ext cx="3464998" cy="4708981"/>
          </a:xfrm>
          <a:prstGeom prst="rect">
            <a:avLst/>
          </a:prstGeom>
        </p:spPr>
        <p:txBody>
          <a:bodyPr wrap="square">
            <a:spAutoFit/>
          </a:bodyPr>
          <a:lstStyle/>
          <a:p>
            <a:pPr>
              <a:defRPr/>
            </a:pPr>
            <a:endParaRPr lang="en-US" sz="2000" dirty="0">
              <a:latin typeface="+mn-lt"/>
              <a:ea typeface="ＭＳ Ｐゴシック" panose="020B0600070205080204" pitchFamily="34" charset="-128"/>
            </a:endParaRPr>
          </a:p>
          <a:p>
            <a:pPr marL="342900" indent="-342900">
              <a:buFont typeface="Arial" panose="020B0604020202020204" pitchFamily="34" charset="0"/>
              <a:buChar char="•"/>
              <a:defRPr/>
            </a:pPr>
            <a:r>
              <a:rPr lang="en-US" sz="2000" dirty="0">
                <a:latin typeface="+mn-lt"/>
                <a:ea typeface="ＭＳ Ｐゴシック" panose="020B0600070205080204" pitchFamily="34" charset="-128"/>
              </a:rPr>
              <a:t>Our mindset is the attitude we choose to adopt, and it can be changed. </a:t>
            </a:r>
          </a:p>
          <a:p>
            <a:pPr marL="342900" indent="-342900">
              <a:buFont typeface="Arial" panose="020B0604020202020204" pitchFamily="34" charset="0"/>
              <a:buChar char="•"/>
              <a:defRPr/>
            </a:pPr>
            <a:r>
              <a:rPr lang="en-US" sz="2000" dirty="0">
                <a:latin typeface="+mn-lt"/>
                <a:ea typeface="ＭＳ Ｐゴシック" panose="020B0600070205080204" pitchFamily="34" charset="-128"/>
              </a:rPr>
              <a:t>It is to do with what we think we are capable of achieving. Our mindset is about our attitude to life and all its challenges.</a:t>
            </a:r>
          </a:p>
          <a:p>
            <a:pPr marL="342900" indent="-342900">
              <a:buFont typeface="Arial" panose="020B0604020202020204" pitchFamily="34" charset="0"/>
              <a:buChar char="•"/>
              <a:defRPr/>
            </a:pPr>
            <a:r>
              <a:rPr lang="en-US" sz="2000" dirty="0">
                <a:latin typeface="+mn-lt"/>
                <a:ea typeface="ＭＳ Ｐゴシック" panose="020B0600070205080204" pitchFamily="34" charset="-128"/>
              </a:rPr>
              <a:t>People either have a fixed mindset or a growth mindset.</a:t>
            </a:r>
          </a:p>
          <a:p>
            <a:pPr>
              <a:defRPr/>
            </a:pPr>
            <a:endParaRPr lang="en-US" sz="2000" dirty="0">
              <a:latin typeface="+mn-lt"/>
              <a:ea typeface="ＭＳ Ｐゴシック" panose="020B0600070205080204" pitchFamily="34" charset="-128"/>
            </a:endParaRPr>
          </a:p>
          <a:p>
            <a:pPr>
              <a:defRPr/>
            </a:pPr>
            <a:endParaRPr lang="en-US" sz="2000" dirty="0">
              <a:latin typeface="+mn-lt"/>
              <a:ea typeface="ＭＳ Ｐゴシック" panose="020B0600070205080204" pitchFamily="34" charset="-128"/>
            </a:endParaRPr>
          </a:p>
        </p:txBody>
      </p:sp>
      <p:sp>
        <p:nvSpPr>
          <p:cNvPr id="9" name="Rectangle 3"/>
          <p:cNvSpPr>
            <a:spLocks noChangeArrowheads="1"/>
          </p:cNvSpPr>
          <p:nvPr/>
        </p:nvSpPr>
        <p:spPr bwMode="auto">
          <a:xfrm>
            <a:off x="4457578" y="1834308"/>
            <a:ext cx="3678349" cy="3507343"/>
          </a:xfrm>
          <a:prstGeom prst="wedgeRoundRectCallout">
            <a:avLst/>
          </a:prstGeom>
          <a:solidFill>
            <a:srgbClr val="FFFF00"/>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sz="2000" i="1" dirty="0"/>
              <a:t>‘Just because some people can do something with little or no training, it doesn’t mean that others can’t do it (and sometimes do it even better) with training.’</a:t>
            </a:r>
          </a:p>
          <a:p>
            <a:pPr algn="ctr">
              <a:spcBef>
                <a:spcPct val="0"/>
              </a:spcBef>
              <a:buFontTx/>
              <a:buNone/>
            </a:pPr>
            <a:endParaRPr lang="en-GB" altLang="en-US" sz="2000" i="1" dirty="0"/>
          </a:p>
          <a:p>
            <a:pPr algn="ctr">
              <a:spcBef>
                <a:spcPct val="0"/>
              </a:spcBef>
              <a:buFontTx/>
              <a:buNone/>
            </a:pPr>
            <a:r>
              <a:rPr lang="en-GB" altLang="en-US" sz="2000" dirty="0"/>
              <a:t>Carol </a:t>
            </a:r>
            <a:r>
              <a:rPr lang="en-GB" altLang="en-US" sz="2000" dirty="0" err="1"/>
              <a:t>Dweck</a:t>
            </a:r>
            <a:r>
              <a:rPr lang="en-GB" altLang="en-US" sz="2000" dirty="0"/>
              <a:t>, </a:t>
            </a:r>
            <a:r>
              <a:rPr lang="en-GB" altLang="en-US" sz="2000" i="1" dirty="0" err="1"/>
              <a:t>Mindset</a:t>
            </a:r>
            <a:r>
              <a:rPr lang="en-GB" altLang="en-US" sz="2000" i="1" dirty="0"/>
              <a:t>: The New Psychology of Success</a:t>
            </a:r>
            <a:endParaRPr lang="en-GB" altLang="en-US" sz="2000" dirty="0"/>
          </a:p>
        </p:txBody>
      </p:sp>
    </p:spTree>
    <p:extLst>
      <p:ext uri="{BB962C8B-B14F-4D97-AF65-F5344CB8AC3E}">
        <p14:creationId xmlns:p14="http://schemas.microsoft.com/office/powerpoint/2010/main" val="328211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924" y="445482"/>
            <a:ext cx="7448062" cy="500184"/>
          </a:xfrm>
        </p:spPr>
        <p:txBody>
          <a:bodyPr>
            <a:noAutofit/>
          </a:bodyPr>
          <a:lstStyle/>
          <a:p>
            <a:r>
              <a:rPr lang="en-US" sz="2800" b="1" dirty="0"/>
              <a:t>Growth mindset</a:t>
            </a:r>
          </a:p>
        </p:txBody>
      </p:sp>
      <p:sp>
        <p:nvSpPr>
          <p:cNvPr id="5" name="Rectangle 4"/>
          <p:cNvSpPr/>
          <p:nvPr/>
        </p:nvSpPr>
        <p:spPr>
          <a:xfrm>
            <a:off x="308512" y="1236193"/>
            <a:ext cx="8315325" cy="4093428"/>
          </a:xfrm>
          <a:prstGeom prst="rect">
            <a:avLst/>
          </a:prstGeom>
        </p:spPr>
        <p:txBody>
          <a:bodyPr>
            <a:spAutoFit/>
          </a:bodyPr>
          <a:lstStyle/>
          <a:p>
            <a:pPr>
              <a:defRPr/>
            </a:pPr>
            <a:endParaRPr lang="en-US" sz="2000" dirty="0">
              <a:ea typeface="ＭＳ Ｐゴシック" panose="020B0600070205080204" pitchFamily="34" charset="-128"/>
            </a:endParaRPr>
          </a:p>
          <a:p>
            <a:pPr>
              <a:defRPr/>
            </a:pPr>
            <a:r>
              <a:rPr lang="en-GB" sz="2000" dirty="0">
                <a:ea typeface="Times New Roman" panose="02020603050405020304" pitchFamily="18" charset="0"/>
              </a:rPr>
              <a:t>People with a growth </a:t>
            </a:r>
            <a:r>
              <a:rPr lang="en-GB" sz="2000" dirty="0" err="1">
                <a:ea typeface="Times New Roman" panose="02020603050405020304" pitchFamily="18" charset="0"/>
              </a:rPr>
              <a:t>mindset</a:t>
            </a:r>
            <a:r>
              <a:rPr lang="en-GB" sz="2000" dirty="0">
                <a:ea typeface="Times New Roman" panose="02020603050405020304" pitchFamily="18" charset="0"/>
              </a:rPr>
              <a:t> believe that most things can be achieved through hard work, practice and by not giving up when things get difficult.</a:t>
            </a:r>
            <a:r>
              <a:rPr lang="en-GB" sz="2000" dirty="0">
                <a:ea typeface="ＭＳ Ｐゴシック" panose="020B0600070205080204" pitchFamily="34" charset="-128"/>
              </a:rPr>
              <a:t> They know that some people might be particularly talented at certain things but recognise that for them this is just a starting point and that even these people need to work hard in order to improve on their talent.</a:t>
            </a:r>
            <a:endParaRPr lang="en-GB" sz="2000" dirty="0">
              <a:latin typeface="Times New Roman" panose="02020603050405020304" pitchFamily="18" charset="0"/>
              <a:ea typeface="Times New Roman" panose="02020603050405020304" pitchFamily="18" charset="0"/>
            </a:endParaRPr>
          </a:p>
          <a:p>
            <a:pPr>
              <a:defRPr/>
            </a:pPr>
            <a:endParaRPr lang="en-US" sz="2000" dirty="0">
              <a:ea typeface="ＭＳ Ｐゴシック" panose="020B0600070205080204" pitchFamily="34" charset="-128"/>
            </a:endParaRPr>
          </a:p>
          <a:p>
            <a:pPr>
              <a:defRPr/>
            </a:pPr>
            <a:r>
              <a:rPr lang="en-US" sz="2000" dirty="0">
                <a:ea typeface="ＭＳ Ｐゴシック" panose="020B0600070205080204" pitchFamily="34" charset="-128"/>
              </a:rPr>
              <a:t>People who have a growth mindset achieve more in life, whether in sport, music, acting, business or exam results. They achieve more because they have resilience. When things get hard they don’t give up; they hang in there, keep </a:t>
            </a:r>
            <a:r>
              <a:rPr lang="en-US" sz="2000" dirty="0" err="1">
                <a:ea typeface="ＭＳ Ｐゴシック" panose="020B0600070205080204" pitchFamily="34" charset="-128"/>
              </a:rPr>
              <a:t>practising</a:t>
            </a:r>
            <a:r>
              <a:rPr lang="en-US" sz="2000" dirty="0">
                <a:ea typeface="ＭＳ Ｐゴシック" panose="020B0600070205080204" pitchFamily="34" charset="-128"/>
              </a:rPr>
              <a:t> and give it another shot until they get it right.</a:t>
            </a:r>
            <a:endParaRPr lang="en-GB" sz="2000" dirty="0">
              <a:ea typeface="Times New Roman" panose="02020603050405020304" pitchFamily="18" charset="0"/>
            </a:endParaRPr>
          </a:p>
        </p:txBody>
      </p:sp>
    </p:spTree>
    <p:extLst>
      <p:ext uri="{BB962C8B-B14F-4D97-AF65-F5344CB8AC3E}">
        <p14:creationId xmlns:p14="http://schemas.microsoft.com/office/powerpoint/2010/main" val="264153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Fixed </a:t>
            </a:r>
            <a:r>
              <a:rPr lang="en-GB" sz="2800" b="1" dirty="0" err="1"/>
              <a:t>mindset</a:t>
            </a:r>
            <a:endParaRPr lang="en-GB" sz="2800" b="1" dirty="0"/>
          </a:p>
        </p:txBody>
      </p:sp>
      <p:sp>
        <p:nvSpPr>
          <p:cNvPr id="4" name="Rectangle 3"/>
          <p:cNvSpPr/>
          <p:nvPr/>
        </p:nvSpPr>
        <p:spPr>
          <a:xfrm>
            <a:off x="282754" y="1364982"/>
            <a:ext cx="8315325" cy="2554545"/>
          </a:xfrm>
          <a:prstGeom prst="rect">
            <a:avLst/>
          </a:prstGeom>
        </p:spPr>
        <p:txBody>
          <a:bodyPr>
            <a:spAutoFit/>
          </a:bodyPr>
          <a:lstStyle/>
          <a:p>
            <a:pPr>
              <a:defRPr/>
            </a:pPr>
            <a:r>
              <a:rPr lang="en-GB" sz="2000" dirty="0">
                <a:ea typeface="ＭＳ Ｐゴシック" panose="020B0600070205080204" pitchFamily="34" charset="-128"/>
              </a:rPr>
              <a:t>People with a fixed </a:t>
            </a:r>
            <a:r>
              <a:rPr lang="en-GB" sz="2000" dirty="0" err="1">
                <a:ea typeface="ＭＳ Ｐゴシック" panose="020B0600070205080204" pitchFamily="34" charset="-128"/>
              </a:rPr>
              <a:t>mindset</a:t>
            </a:r>
            <a:r>
              <a:rPr lang="en-GB" sz="2000" dirty="0">
                <a:ea typeface="ＭＳ Ｐゴシック" panose="020B0600070205080204" pitchFamily="34" charset="-128"/>
              </a:rPr>
              <a:t> believe that their basic skills and qualities are more or less set from birth and there is not a lot they can do about it. </a:t>
            </a:r>
          </a:p>
          <a:p>
            <a:pPr>
              <a:defRPr/>
            </a:pPr>
            <a:endParaRPr lang="en-GB" sz="2000" dirty="0">
              <a:ea typeface="ＭＳ Ｐゴシック" panose="020B0600070205080204" pitchFamily="34" charset="-128"/>
            </a:endParaRPr>
          </a:p>
          <a:p>
            <a:pPr>
              <a:defRPr/>
            </a:pPr>
            <a:r>
              <a:rPr lang="en-GB" sz="2000" dirty="0">
                <a:ea typeface="ＭＳ Ｐゴシック" panose="020B0600070205080204" pitchFamily="34" charset="-128"/>
              </a:rPr>
              <a:t>They adopt the attitude of ‘It’s okay for her, she’s brainy’, ‘He’s artistic’, ‘He’s sporty’ or ‘She’s musical’. </a:t>
            </a:r>
          </a:p>
          <a:p>
            <a:pPr>
              <a:defRPr/>
            </a:pPr>
            <a:endParaRPr lang="en-GB" sz="2000" dirty="0">
              <a:ea typeface="ＭＳ Ｐゴシック" panose="020B0600070205080204" pitchFamily="34" charset="-128"/>
            </a:endParaRPr>
          </a:p>
          <a:p>
            <a:pPr>
              <a:defRPr/>
            </a:pPr>
            <a:r>
              <a:rPr lang="en-GB" sz="2000" dirty="0">
                <a:ea typeface="ＭＳ Ｐゴシック" panose="020B0600070205080204" pitchFamily="34" charset="-128"/>
              </a:rPr>
              <a:t>If they are not good at something from the word go, then they don’t see the point in putting in the effort to learn it.</a:t>
            </a:r>
            <a:endParaRPr lang="en-GB" sz="2000" dirty="0">
              <a:ea typeface="Times New Roman" panose="02020603050405020304" pitchFamily="18" charset="0"/>
            </a:endParaRPr>
          </a:p>
        </p:txBody>
      </p:sp>
    </p:spTree>
    <p:extLst>
      <p:ext uri="{BB962C8B-B14F-4D97-AF65-F5344CB8AC3E}">
        <p14:creationId xmlns:p14="http://schemas.microsoft.com/office/powerpoint/2010/main" val="311412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Transferable skills</a:t>
            </a:r>
          </a:p>
        </p:txBody>
      </p:sp>
      <p:sp>
        <p:nvSpPr>
          <p:cNvPr id="5" name="TextBox 3"/>
          <p:cNvSpPr txBox="1">
            <a:spLocks noChangeArrowheads="1"/>
          </p:cNvSpPr>
          <p:nvPr/>
        </p:nvSpPr>
        <p:spPr bwMode="auto">
          <a:xfrm>
            <a:off x="362273" y="2619097"/>
            <a:ext cx="3598862" cy="2145268"/>
          </a:xfrm>
          <a:prstGeom prst="roundRect">
            <a:avLst/>
          </a:prstGeom>
          <a:solidFill>
            <a:srgbClr val="882077"/>
          </a:solid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2400" dirty="0">
                <a:solidFill>
                  <a:schemeClr val="bg1"/>
                </a:solidFill>
              </a:rPr>
              <a:t>What are transferable skills?</a:t>
            </a:r>
          </a:p>
          <a:p>
            <a:pPr eaLnBrk="1" hangingPunct="1">
              <a:spcBef>
                <a:spcPct val="0"/>
              </a:spcBef>
              <a:buFontTx/>
              <a:buNone/>
            </a:pPr>
            <a:endParaRPr lang="en-GB" altLang="en-US" sz="2400" dirty="0">
              <a:solidFill>
                <a:schemeClr val="bg1"/>
              </a:solidFill>
            </a:endParaRPr>
          </a:p>
          <a:p>
            <a:pPr eaLnBrk="1" hangingPunct="1">
              <a:spcBef>
                <a:spcPct val="0"/>
              </a:spcBef>
              <a:buFontTx/>
              <a:buNone/>
            </a:pPr>
            <a:r>
              <a:rPr lang="en-GB" altLang="en-US" sz="2400" dirty="0">
                <a:solidFill>
                  <a:schemeClr val="bg1"/>
                </a:solidFill>
              </a:rPr>
              <a:t>List as many examples as you can think of.</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5163" y="2249488"/>
            <a:ext cx="4325937" cy="288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Transferable skills</a:t>
            </a:r>
          </a:p>
        </p:txBody>
      </p:sp>
      <p:sp>
        <p:nvSpPr>
          <p:cNvPr id="4" name="Rectangle 3"/>
          <p:cNvSpPr/>
          <p:nvPr/>
        </p:nvSpPr>
        <p:spPr>
          <a:xfrm>
            <a:off x="269875" y="927100"/>
            <a:ext cx="8140029" cy="4524315"/>
          </a:xfrm>
          <a:prstGeom prst="rect">
            <a:avLst/>
          </a:prstGeom>
        </p:spPr>
        <p:txBody>
          <a:bodyPr wrap="square">
            <a:spAutoFit/>
          </a:bodyPr>
          <a:lstStyle/>
          <a:p>
            <a:pPr>
              <a:defRPr/>
            </a:pPr>
            <a:endParaRPr lang="en-US" sz="2400" dirty="0">
              <a:latin typeface="+mn-lt"/>
              <a:ea typeface="ＭＳ Ｐゴシック" panose="020B0600070205080204" pitchFamily="34" charset="-128"/>
            </a:endParaRPr>
          </a:p>
          <a:p>
            <a:pPr>
              <a:spcBef>
                <a:spcPct val="0"/>
              </a:spcBef>
              <a:defRPr/>
            </a:pPr>
            <a:r>
              <a:rPr lang="en-GB" sz="2400" dirty="0"/>
              <a:t>Transferable skills are:</a:t>
            </a:r>
          </a:p>
          <a:p>
            <a:pPr>
              <a:spcBef>
                <a:spcPct val="0"/>
              </a:spcBef>
              <a:defRPr/>
            </a:pPr>
            <a:r>
              <a:rPr lang="en-GB" sz="2400" dirty="0">
                <a:latin typeface="Angelina" charset="0"/>
              </a:rPr>
              <a:t>S</a:t>
            </a:r>
            <a:r>
              <a:rPr lang="en-US" sz="2400" dirty="0"/>
              <a:t>kills and abilities that are relevant and helpful across different areas of life, for example, socially, professionally and at school/college/university</a:t>
            </a:r>
            <a:r>
              <a:rPr lang="en-GB" sz="2400" dirty="0"/>
              <a:t>.</a:t>
            </a:r>
          </a:p>
          <a:p>
            <a:pPr>
              <a:spcBef>
                <a:spcPct val="0"/>
              </a:spcBef>
              <a:defRPr/>
            </a:pPr>
            <a:endParaRPr lang="en-US" sz="2400" dirty="0"/>
          </a:p>
          <a:p>
            <a:pPr>
              <a:spcBef>
                <a:spcPct val="0"/>
              </a:spcBef>
              <a:defRPr/>
            </a:pPr>
            <a:r>
              <a:rPr lang="en-US" sz="2400" dirty="0"/>
              <a:t>Transferable skills include:</a:t>
            </a:r>
          </a:p>
          <a:p>
            <a:pPr marL="342900" indent="-342900">
              <a:spcBef>
                <a:spcPct val="0"/>
              </a:spcBef>
              <a:buFont typeface="Arial" panose="020B0604020202020204" pitchFamily="34" charset="0"/>
              <a:buChar char="•"/>
              <a:defRPr/>
            </a:pPr>
            <a:r>
              <a:rPr lang="en-US" sz="2400" dirty="0"/>
              <a:t>Personal motivation.</a:t>
            </a:r>
          </a:p>
          <a:p>
            <a:pPr marL="342900" indent="-342900">
              <a:spcBef>
                <a:spcPct val="0"/>
              </a:spcBef>
              <a:buFont typeface="Arial" panose="020B0604020202020204" pitchFamily="34" charset="0"/>
              <a:buChar char="•"/>
              <a:defRPr/>
            </a:pPr>
            <a:r>
              <a:rPr lang="en-US" sz="2400" dirty="0" err="1"/>
              <a:t>Organisation</a:t>
            </a:r>
            <a:r>
              <a:rPr lang="en-US" sz="2400" dirty="0"/>
              <a:t>. </a:t>
            </a:r>
          </a:p>
          <a:p>
            <a:pPr marL="342900" indent="-342900">
              <a:spcBef>
                <a:spcPct val="0"/>
              </a:spcBef>
              <a:buFont typeface="Arial" panose="020B0604020202020204" pitchFamily="34" charset="0"/>
              <a:buChar char="•"/>
              <a:defRPr/>
            </a:pPr>
            <a:r>
              <a:rPr lang="en-US" sz="2400" dirty="0"/>
              <a:t>Time-management. </a:t>
            </a:r>
          </a:p>
          <a:p>
            <a:pPr marL="342900" indent="-342900">
              <a:spcBef>
                <a:spcPct val="0"/>
              </a:spcBef>
              <a:buFont typeface="Arial" panose="020B0604020202020204" pitchFamily="34" charset="0"/>
              <a:buChar char="•"/>
              <a:defRPr/>
            </a:pPr>
            <a:r>
              <a:rPr lang="en-US" sz="2400" dirty="0"/>
              <a:t>Teamwork.</a:t>
            </a:r>
          </a:p>
          <a:p>
            <a:pPr marL="342900" indent="-342900">
              <a:spcBef>
                <a:spcPct val="0"/>
              </a:spcBef>
              <a:buFont typeface="Arial" panose="020B0604020202020204" pitchFamily="34" charset="0"/>
              <a:buChar char="•"/>
              <a:defRPr/>
            </a:pPr>
            <a:r>
              <a:rPr lang="en-US" sz="2400" dirty="0"/>
              <a:t>Leadership skills. </a:t>
            </a:r>
          </a:p>
        </p:txBody>
      </p:sp>
    </p:spTree>
    <p:extLst>
      <p:ext uri="{BB962C8B-B14F-4D97-AF65-F5344CB8AC3E}">
        <p14:creationId xmlns:p14="http://schemas.microsoft.com/office/powerpoint/2010/main" val="176649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Hard and soft skills</a:t>
            </a:r>
          </a:p>
        </p:txBody>
      </p:sp>
      <p:sp>
        <p:nvSpPr>
          <p:cNvPr id="5" name="TextBox 3"/>
          <p:cNvSpPr txBox="1">
            <a:spLocks noChangeArrowheads="1"/>
          </p:cNvSpPr>
          <p:nvPr/>
        </p:nvSpPr>
        <p:spPr bwMode="auto">
          <a:xfrm>
            <a:off x="594092" y="2747635"/>
            <a:ext cx="3598863" cy="2145268"/>
          </a:xfrm>
          <a:prstGeom prst="roundRect">
            <a:avLst/>
          </a:prstGeom>
          <a:solidFill>
            <a:srgbClr val="882077"/>
          </a:solid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2400" dirty="0">
                <a:solidFill>
                  <a:schemeClr val="bg1"/>
                </a:solidFill>
              </a:rPr>
              <a:t>What are hard and soft skills?</a:t>
            </a:r>
          </a:p>
          <a:p>
            <a:pPr eaLnBrk="1" hangingPunct="1">
              <a:spcBef>
                <a:spcPct val="0"/>
              </a:spcBef>
              <a:buFontTx/>
              <a:buNone/>
            </a:pPr>
            <a:endParaRPr lang="en-GB" altLang="en-US" sz="2400" dirty="0">
              <a:solidFill>
                <a:schemeClr val="bg1"/>
              </a:solidFill>
            </a:endParaRPr>
          </a:p>
          <a:p>
            <a:pPr eaLnBrk="1" hangingPunct="1">
              <a:spcBef>
                <a:spcPct val="0"/>
              </a:spcBef>
              <a:buFontTx/>
              <a:buNone/>
            </a:pPr>
            <a:r>
              <a:rPr lang="en-GB" altLang="en-US" sz="2400" dirty="0">
                <a:solidFill>
                  <a:schemeClr val="bg1"/>
                </a:solidFill>
              </a:rPr>
              <a:t>List as many examples as you can think of.</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5163" y="1628775"/>
            <a:ext cx="4175125" cy="417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13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9819" y="1181514"/>
            <a:ext cx="8804361" cy="5006360"/>
          </a:xfrm>
        </p:spPr>
        <p:txBody>
          <a:bodyPr/>
          <a:lstStyle/>
          <a:p>
            <a:pPr marL="0" indent="0">
              <a:buNone/>
            </a:pPr>
            <a:r>
              <a:rPr lang="en-US" b="1" dirty="0">
                <a:solidFill>
                  <a:schemeClr val="tx1"/>
                </a:solidFill>
              </a:rPr>
              <a:t>By the end of the lesson you will be able to:</a:t>
            </a:r>
          </a:p>
          <a:p>
            <a:r>
              <a:rPr lang="en-GB" sz="1800" dirty="0">
                <a:solidFill>
                  <a:schemeClr val="tx1"/>
                </a:solidFill>
              </a:rPr>
              <a:t>Explain the importance of the planning and reviewing cycle within personal and continuing professional development</a:t>
            </a:r>
          </a:p>
          <a:p>
            <a:r>
              <a:rPr lang="en-GB" sz="1800" dirty="0">
                <a:solidFill>
                  <a:schemeClr val="tx1"/>
                </a:solidFill>
              </a:rPr>
              <a:t>Define continuing professional development</a:t>
            </a:r>
          </a:p>
          <a:p>
            <a:r>
              <a:rPr lang="en-GB" sz="1800" dirty="0">
                <a:solidFill>
                  <a:schemeClr val="tx1"/>
                </a:solidFill>
              </a:rPr>
              <a:t>Explain the benefits of continuing professional development (CPD) for self, clients and organisations </a:t>
            </a:r>
          </a:p>
          <a:p>
            <a:r>
              <a:rPr lang="en-GB" sz="1800" dirty="0">
                <a:solidFill>
                  <a:schemeClr val="tx1"/>
                </a:solidFill>
              </a:rPr>
              <a:t>Explain how to reflect on your work and highlight ways of improving skills, knowledge and practice</a:t>
            </a:r>
          </a:p>
          <a:p>
            <a:r>
              <a:rPr lang="en-GB" sz="1800" dirty="0">
                <a:solidFill>
                  <a:schemeClr val="tx1"/>
                </a:solidFill>
              </a:rPr>
              <a:t>Describe how to work with others to evaluate your skills, knowledge and practice</a:t>
            </a:r>
          </a:p>
          <a:p>
            <a:r>
              <a:rPr lang="en-GB" sz="1800" dirty="0">
                <a:solidFill>
                  <a:schemeClr val="tx1"/>
                </a:solidFill>
              </a:rPr>
              <a:t>Explain how to plan your continuing professional development</a:t>
            </a:r>
          </a:p>
          <a:p>
            <a:r>
              <a:rPr lang="en-GB" sz="1800" dirty="0">
                <a:solidFill>
                  <a:schemeClr val="tx1"/>
                </a:solidFill>
              </a:rPr>
              <a:t>Explain the contribution that a workplace’s performance appraisal and development processes can make to your continuing professional development</a:t>
            </a:r>
          </a:p>
          <a:p>
            <a:r>
              <a:rPr lang="en-US" sz="1800" dirty="0">
                <a:solidFill>
                  <a:schemeClr val="tx1"/>
                </a:solidFill>
              </a:rPr>
              <a:t>Outline the roles and support available from the national governing body and professional associations to support continuing professional development</a:t>
            </a:r>
            <a:endParaRPr lang="en-GB" sz="1800" dirty="0">
              <a:solidFill>
                <a:schemeClr val="tx1"/>
              </a:solidFill>
            </a:endParaRPr>
          </a:p>
          <a:p>
            <a:pPr marL="0" indent="0">
              <a:buNone/>
            </a:pPr>
            <a:endParaRPr lang="en-GB" b="1" dirty="0"/>
          </a:p>
          <a:p>
            <a:pPr marL="0" indent="0">
              <a:buNone/>
            </a:pPr>
            <a:endParaRPr lang="en-US" b="1" dirty="0"/>
          </a:p>
        </p:txBody>
      </p:sp>
      <p:sp>
        <p:nvSpPr>
          <p:cNvPr id="4" name="Title 1"/>
          <p:cNvSpPr>
            <a:spLocks noGrp="1"/>
          </p:cNvSpPr>
          <p:nvPr>
            <p:ph type="title"/>
          </p:nvPr>
        </p:nvSpPr>
        <p:spPr>
          <a:xfrm>
            <a:off x="468924" y="445482"/>
            <a:ext cx="7448062" cy="500184"/>
          </a:xfrm>
        </p:spPr>
        <p:txBody>
          <a:bodyPr>
            <a:noAutofit/>
          </a:bodyPr>
          <a:lstStyle/>
          <a:p>
            <a:r>
              <a:rPr lang="en-US" sz="2800" b="1" dirty="0"/>
              <a:t>Learning objectives</a:t>
            </a:r>
          </a:p>
        </p:txBody>
      </p:sp>
    </p:spTree>
    <p:extLst>
      <p:ext uri="{BB962C8B-B14F-4D97-AF65-F5344CB8AC3E}">
        <p14:creationId xmlns:p14="http://schemas.microsoft.com/office/powerpoint/2010/main" val="136597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514261"/>
            <a:ext cx="7448062" cy="500184"/>
          </a:xfrm>
        </p:spPr>
        <p:txBody>
          <a:bodyPr/>
          <a:lstStyle/>
          <a:p>
            <a:r>
              <a:rPr lang="en-GB" sz="2800" b="1" dirty="0"/>
              <a:t>Hard skills</a:t>
            </a:r>
          </a:p>
        </p:txBody>
      </p:sp>
      <p:sp>
        <p:nvSpPr>
          <p:cNvPr id="5" name="TextBox 1"/>
          <p:cNvSpPr txBox="1">
            <a:spLocks noChangeArrowheads="1"/>
          </p:cNvSpPr>
          <p:nvPr/>
        </p:nvSpPr>
        <p:spPr bwMode="auto">
          <a:xfrm>
            <a:off x="214313" y="1341438"/>
            <a:ext cx="8678862"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2000" dirty="0"/>
              <a:t>Hard skills are quantifiable, often technical and learned at school/college/university, or by doing particular work over a period of time.</a:t>
            </a:r>
          </a:p>
          <a:p>
            <a:pPr eaLnBrk="1" hangingPunct="1">
              <a:spcBef>
                <a:spcPct val="0"/>
              </a:spcBef>
              <a:buFontTx/>
              <a:buNone/>
            </a:pPr>
            <a:endParaRPr lang="en-GB" altLang="en-US" sz="2000" dirty="0"/>
          </a:p>
          <a:p>
            <a:pPr eaLnBrk="1" hangingPunct="1">
              <a:spcBef>
                <a:spcPct val="0"/>
              </a:spcBef>
              <a:buFontTx/>
              <a:buNone/>
            </a:pPr>
            <a:r>
              <a:rPr lang="en-GB" altLang="en-US" sz="2000" dirty="0"/>
              <a:t>Knowing a particular hard skill makes you in demand. Hard skills may be the difference between getting or not getting a particular job over other candidates.</a:t>
            </a:r>
          </a:p>
          <a:p>
            <a:pPr eaLnBrk="1" hangingPunct="1">
              <a:spcBef>
                <a:spcPct val="0"/>
              </a:spcBef>
              <a:buFontTx/>
              <a:buNone/>
            </a:pPr>
            <a:endParaRPr lang="en-GB" altLang="en-US" sz="2000" dirty="0"/>
          </a:p>
          <a:p>
            <a:pPr eaLnBrk="1" hangingPunct="1">
              <a:spcBef>
                <a:spcPct val="0"/>
              </a:spcBef>
              <a:buFontTx/>
              <a:buNone/>
            </a:pPr>
            <a:r>
              <a:rPr lang="en-GB" altLang="en-US" sz="2000" dirty="0"/>
              <a:t>For example:</a:t>
            </a:r>
          </a:p>
          <a:p>
            <a:pPr marL="342900" indent="-342900">
              <a:spcBef>
                <a:spcPct val="0"/>
              </a:spcBef>
            </a:pPr>
            <a:r>
              <a:rPr lang="en-US" altLang="en-US" sz="2000" dirty="0"/>
              <a:t>Fluency in a foreign language may enable you to apply and secure a role requiring international travel for work.</a:t>
            </a:r>
          </a:p>
          <a:p>
            <a:pPr marL="342900" indent="-342900">
              <a:spcBef>
                <a:spcPct val="0"/>
              </a:spcBef>
            </a:pPr>
            <a:r>
              <a:rPr lang="en-US" altLang="en-US" sz="2000" dirty="0"/>
              <a:t>Skill or knowledge of particular software will enable you to seek a role specifically working on that software package.</a:t>
            </a:r>
            <a:endParaRPr lang="en-GB" altLang="en-US" sz="2000" dirty="0"/>
          </a:p>
          <a:p>
            <a:pPr eaLnBrk="1" hangingPunct="1">
              <a:spcBef>
                <a:spcPct val="0"/>
              </a:spcBef>
              <a:buFontTx/>
              <a:buNone/>
            </a:pPr>
            <a:endParaRPr lang="en-GB" altLang="en-US" sz="2000" dirty="0"/>
          </a:p>
        </p:txBody>
      </p:sp>
    </p:spTree>
    <p:extLst>
      <p:ext uri="{BB962C8B-B14F-4D97-AF65-F5344CB8AC3E}">
        <p14:creationId xmlns:p14="http://schemas.microsoft.com/office/powerpoint/2010/main" val="4006782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514261"/>
            <a:ext cx="7448062" cy="500184"/>
          </a:xfrm>
        </p:spPr>
        <p:txBody>
          <a:bodyPr/>
          <a:lstStyle/>
          <a:p>
            <a:r>
              <a:rPr lang="en-GB" sz="2800" b="1" dirty="0"/>
              <a:t>Soft skills</a:t>
            </a:r>
          </a:p>
        </p:txBody>
      </p:sp>
      <p:sp>
        <p:nvSpPr>
          <p:cNvPr id="4" name="TextBox 1"/>
          <p:cNvSpPr txBox="1">
            <a:spLocks noChangeArrowheads="1"/>
          </p:cNvSpPr>
          <p:nvPr/>
        </p:nvSpPr>
        <p:spPr bwMode="auto">
          <a:xfrm>
            <a:off x="465137" y="1590630"/>
            <a:ext cx="8678863" cy="4708981"/>
          </a:xfrm>
          <a:prstGeom prst="rect">
            <a:avLst/>
          </a:prstGeom>
          <a:noFill/>
          <a:ln>
            <a:noFill/>
          </a:ln>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108585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ct val="0"/>
              </a:spcBef>
              <a:buFontTx/>
              <a:buNone/>
              <a:defRPr/>
            </a:pPr>
            <a:r>
              <a:rPr lang="en-GB" sz="2000" dirty="0"/>
              <a:t>Soft skills (also known as employability skills) are the skills and attitudes that enable you to get along with colleagues, to make critical decisions, solve problems, develop respect and ultimately become strong ambassadors for an organisation.</a:t>
            </a:r>
          </a:p>
          <a:p>
            <a:pPr marL="0" indent="0" eaLnBrk="1" hangingPunct="1">
              <a:spcBef>
                <a:spcPct val="0"/>
              </a:spcBef>
              <a:buFontTx/>
              <a:buNone/>
              <a:defRPr/>
            </a:pPr>
            <a:endParaRPr lang="en-GB" sz="2000" dirty="0"/>
          </a:p>
          <a:p>
            <a:pPr marL="0" indent="0" eaLnBrk="1" hangingPunct="1">
              <a:spcBef>
                <a:spcPct val="0"/>
              </a:spcBef>
              <a:buFontTx/>
              <a:buNone/>
              <a:defRPr/>
            </a:pPr>
            <a:r>
              <a:rPr lang="en-GB" sz="2000" dirty="0"/>
              <a:t>For example </a:t>
            </a:r>
            <a:r>
              <a:rPr lang="en-US" sz="2000" dirty="0"/>
              <a:t>– </a:t>
            </a:r>
            <a:r>
              <a:rPr lang="en-GB" sz="2000" dirty="0"/>
              <a:t>good interpersonal and communication skills will enable you to:</a:t>
            </a:r>
          </a:p>
          <a:p>
            <a:pPr lvl="1">
              <a:spcBef>
                <a:spcPct val="0"/>
              </a:spcBef>
              <a:buFont typeface="Arial" panose="020B0604020202020204" pitchFamily="34" charset="0"/>
              <a:buChar char="•"/>
              <a:defRPr/>
            </a:pPr>
            <a:r>
              <a:rPr lang="en-GB" sz="2000" dirty="0"/>
              <a:t>Participate effectively as a member of a team.</a:t>
            </a:r>
          </a:p>
          <a:p>
            <a:pPr lvl="1">
              <a:spcBef>
                <a:spcPct val="0"/>
              </a:spcBef>
              <a:buFont typeface="Arial" panose="020B0604020202020204" pitchFamily="34" charset="0"/>
              <a:buChar char="•"/>
              <a:defRPr/>
            </a:pPr>
            <a:r>
              <a:rPr lang="en-GB" sz="2000" dirty="0"/>
              <a:t>Satisfy customer expectations.</a:t>
            </a:r>
          </a:p>
          <a:p>
            <a:pPr lvl="1">
              <a:spcBef>
                <a:spcPct val="0"/>
              </a:spcBef>
              <a:buFont typeface="Arial" panose="020B0604020202020204" pitchFamily="34" charset="0"/>
              <a:buChar char="•"/>
              <a:defRPr/>
            </a:pPr>
            <a:r>
              <a:rPr lang="en-GB" sz="2000" dirty="0"/>
              <a:t>Negotiate.</a:t>
            </a:r>
          </a:p>
          <a:p>
            <a:pPr lvl="1">
              <a:spcBef>
                <a:spcPct val="0"/>
              </a:spcBef>
              <a:buFont typeface="Arial" panose="020B0604020202020204" pitchFamily="34" charset="0"/>
              <a:buChar char="•"/>
              <a:defRPr/>
            </a:pPr>
            <a:r>
              <a:rPr lang="en-GB" sz="2000" dirty="0"/>
              <a:t>Make decisions.</a:t>
            </a:r>
          </a:p>
          <a:p>
            <a:pPr lvl="1">
              <a:spcBef>
                <a:spcPct val="0"/>
              </a:spcBef>
              <a:buFont typeface="Arial" panose="020B0604020202020204" pitchFamily="34" charset="0"/>
              <a:buChar char="•"/>
              <a:defRPr/>
            </a:pPr>
            <a:r>
              <a:rPr lang="en-GB" sz="2000" dirty="0"/>
              <a:t>Manage your time efficiently.</a:t>
            </a:r>
          </a:p>
          <a:p>
            <a:pPr lvl="1">
              <a:spcBef>
                <a:spcPct val="0"/>
              </a:spcBef>
              <a:buFont typeface="Arial" panose="020B0604020202020204" pitchFamily="34" charset="0"/>
              <a:buChar char="•"/>
              <a:defRPr/>
            </a:pPr>
            <a:r>
              <a:rPr lang="en-GB" sz="2000" dirty="0"/>
              <a:t>Take responsibility.</a:t>
            </a:r>
          </a:p>
          <a:p>
            <a:pPr lvl="1">
              <a:spcBef>
                <a:spcPct val="0"/>
              </a:spcBef>
              <a:buFont typeface="Arial" panose="020B0604020202020204" pitchFamily="34" charset="0"/>
              <a:buChar char="•"/>
              <a:defRPr/>
            </a:pPr>
            <a:r>
              <a:rPr lang="en-GB" sz="2000" dirty="0"/>
              <a:t>Work effectively with other employees</a:t>
            </a:r>
            <a:r>
              <a:rPr lang="mr-IN" sz="2000" dirty="0"/>
              <a:t>…</a:t>
            </a:r>
            <a:endParaRPr lang="en-GB" sz="2000" dirty="0"/>
          </a:p>
          <a:p>
            <a:pPr marL="0" indent="0" eaLnBrk="1" hangingPunct="1">
              <a:spcBef>
                <a:spcPct val="0"/>
              </a:spcBef>
              <a:buFontTx/>
              <a:buNone/>
              <a:defRPr/>
            </a:pPr>
            <a:endParaRPr lang="en-GB" sz="2000" dirty="0"/>
          </a:p>
        </p:txBody>
      </p:sp>
    </p:spTree>
    <p:extLst>
      <p:ext uri="{BB962C8B-B14F-4D97-AF65-F5344CB8AC3E}">
        <p14:creationId xmlns:p14="http://schemas.microsoft.com/office/powerpoint/2010/main" val="404734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514261"/>
            <a:ext cx="7448062" cy="500184"/>
          </a:xfrm>
        </p:spPr>
        <p:txBody>
          <a:bodyPr/>
          <a:lstStyle/>
          <a:p>
            <a:r>
              <a:rPr lang="en-GB" sz="2800" b="1" dirty="0"/>
              <a:t>Individual strengths and weaknesses</a:t>
            </a:r>
          </a:p>
        </p:txBody>
      </p:sp>
      <p:sp>
        <p:nvSpPr>
          <p:cNvPr id="4" name="TextBox 3"/>
          <p:cNvSpPr txBox="1">
            <a:spLocks noChangeArrowheads="1"/>
          </p:cNvSpPr>
          <p:nvPr/>
        </p:nvSpPr>
        <p:spPr bwMode="auto">
          <a:xfrm>
            <a:off x="608060" y="2284293"/>
            <a:ext cx="3385846" cy="2962513"/>
          </a:xfrm>
          <a:prstGeom prst="roundRect">
            <a:avLst/>
          </a:prstGeom>
          <a:solidFill>
            <a:srgbClr val="882077"/>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dirty="0">
                <a:solidFill>
                  <a:schemeClr val="bg1"/>
                </a:solidFill>
              </a:rPr>
              <a:t>Why is it important to highlight your strengths?</a:t>
            </a:r>
          </a:p>
          <a:p>
            <a:pPr eaLnBrk="1" hangingPunct="1">
              <a:spcBef>
                <a:spcPct val="0"/>
              </a:spcBef>
              <a:buFontTx/>
              <a:buNone/>
            </a:pPr>
            <a:endParaRPr lang="en-US" altLang="en-US" sz="2400" dirty="0">
              <a:solidFill>
                <a:schemeClr val="bg1"/>
              </a:solidFill>
            </a:endParaRPr>
          </a:p>
          <a:p>
            <a:pPr eaLnBrk="1" hangingPunct="1">
              <a:spcBef>
                <a:spcPct val="0"/>
              </a:spcBef>
              <a:buFontTx/>
              <a:buNone/>
            </a:pPr>
            <a:r>
              <a:rPr lang="en-US" altLang="en-US" sz="2400" dirty="0">
                <a:solidFill>
                  <a:schemeClr val="bg1"/>
                </a:solidFill>
              </a:rPr>
              <a:t>Why is it important to highlight your weaknesses?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2588" y="2009775"/>
            <a:ext cx="4681537" cy="351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809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514261"/>
            <a:ext cx="7448062" cy="500184"/>
          </a:xfrm>
        </p:spPr>
        <p:txBody>
          <a:bodyPr/>
          <a:lstStyle/>
          <a:p>
            <a:r>
              <a:rPr lang="en-GB" sz="2800" b="1" dirty="0"/>
              <a:t>Strengths and weaknesses</a:t>
            </a:r>
          </a:p>
        </p:txBody>
      </p:sp>
      <p:sp>
        <p:nvSpPr>
          <p:cNvPr id="4" name="TextBox 1"/>
          <p:cNvSpPr txBox="1">
            <a:spLocks noChangeArrowheads="1"/>
          </p:cNvSpPr>
          <p:nvPr/>
        </p:nvSpPr>
        <p:spPr bwMode="auto">
          <a:xfrm>
            <a:off x="269875" y="1663656"/>
            <a:ext cx="8678862" cy="3785652"/>
          </a:xfrm>
          <a:prstGeom prst="rect">
            <a:avLst/>
          </a:prstGeom>
          <a:noFill/>
          <a:ln>
            <a:noFill/>
          </a:ln>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108585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ct val="0"/>
              </a:spcBef>
              <a:buFontTx/>
              <a:buNone/>
              <a:defRPr/>
            </a:pPr>
            <a:r>
              <a:rPr lang="en-GB" sz="2000" dirty="0"/>
              <a:t>Exploring strengths will give an indication of the following:</a:t>
            </a:r>
          </a:p>
          <a:p>
            <a:pPr eaLnBrk="1" hangingPunct="1">
              <a:spcBef>
                <a:spcPct val="0"/>
              </a:spcBef>
              <a:defRPr/>
            </a:pPr>
            <a:r>
              <a:rPr lang="en-GB" sz="2000" dirty="0"/>
              <a:t>What skills and experience do you already possess?</a:t>
            </a:r>
          </a:p>
          <a:p>
            <a:pPr eaLnBrk="1" hangingPunct="1">
              <a:spcBef>
                <a:spcPct val="0"/>
              </a:spcBef>
              <a:defRPr/>
            </a:pPr>
            <a:r>
              <a:rPr lang="en-GB" sz="2000" dirty="0"/>
              <a:t>What are you able to do well already?</a:t>
            </a:r>
          </a:p>
          <a:p>
            <a:pPr eaLnBrk="1" hangingPunct="1">
              <a:spcBef>
                <a:spcPct val="0"/>
              </a:spcBef>
              <a:defRPr/>
            </a:pPr>
            <a:r>
              <a:rPr lang="en-GB" sz="2000" dirty="0"/>
              <a:t>What do others see as your strengths?</a:t>
            </a:r>
          </a:p>
          <a:p>
            <a:pPr eaLnBrk="1" hangingPunct="1">
              <a:spcBef>
                <a:spcPct val="0"/>
              </a:spcBef>
              <a:defRPr/>
            </a:pPr>
            <a:endParaRPr lang="en-GB" sz="2000" dirty="0"/>
          </a:p>
          <a:p>
            <a:pPr marL="0" indent="0" eaLnBrk="1" hangingPunct="1">
              <a:spcBef>
                <a:spcPct val="0"/>
              </a:spcBef>
              <a:buFontTx/>
              <a:buNone/>
              <a:defRPr/>
            </a:pPr>
            <a:r>
              <a:rPr lang="en-GB" sz="2000" dirty="0"/>
              <a:t>Exploring weaknesses will give an indication of the following:</a:t>
            </a:r>
          </a:p>
          <a:p>
            <a:pPr eaLnBrk="1" hangingPunct="1">
              <a:spcBef>
                <a:spcPct val="0"/>
              </a:spcBef>
              <a:defRPr/>
            </a:pPr>
            <a:r>
              <a:rPr lang="en-GB" sz="2000" dirty="0"/>
              <a:t>What areas of development could you improve on?</a:t>
            </a:r>
          </a:p>
          <a:p>
            <a:pPr eaLnBrk="1" hangingPunct="1">
              <a:spcBef>
                <a:spcPct val="0"/>
              </a:spcBef>
              <a:defRPr/>
            </a:pPr>
            <a:r>
              <a:rPr lang="en-GB" sz="2000" dirty="0"/>
              <a:t>Is there a lack of experience that may be needed for a long-term career?</a:t>
            </a:r>
          </a:p>
          <a:p>
            <a:pPr eaLnBrk="1" hangingPunct="1">
              <a:spcBef>
                <a:spcPct val="0"/>
              </a:spcBef>
              <a:defRPr/>
            </a:pPr>
            <a:r>
              <a:rPr lang="en-GB" sz="2000" dirty="0"/>
              <a:t>What areas are done badly?</a:t>
            </a:r>
          </a:p>
          <a:p>
            <a:pPr eaLnBrk="1" hangingPunct="1">
              <a:spcBef>
                <a:spcPct val="0"/>
              </a:spcBef>
              <a:defRPr/>
            </a:pPr>
            <a:r>
              <a:rPr lang="en-GB" sz="2000" dirty="0"/>
              <a:t>What should be avoided?</a:t>
            </a:r>
          </a:p>
          <a:p>
            <a:pPr eaLnBrk="1" hangingPunct="1">
              <a:spcBef>
                <a:spcPct val="0"/>
              </a:spcBef>
              <a:defRPr/>
            </a:pPr>
            <a:r>
              <a:rPr lang="en-GB" sz="2000" dirty="0"/>
              <a:t>Do friends or family think there are weaknesses that you do not agree with?</a:t>
            </a:r>
          </a:p>
        </p:txBody>
      </p:sp>
    </p:spTree>
    <p:extLst>
      <p:ext uri="{BB962C8B-B14F-4D97-AF65-F5344CB8AC3E}">
        <p14:creationId xmlns:p14="http://schemas.microsoft.com/office/powerpoint/2010/main" val="93800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514261"/>
            <a:ext cx="7448062" cy="500184"/>
          </a:xfrm>
        </p:spPr>
        <p:txBody>
          <a:bodyPr/>
          <a:lstStyle/>
          <a:p>
            <a:r>
              <a:rPr lang="en-GB" sz="2800" b="1" dirty="0"/>
              <a:t>SWOT analysis</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733" y="1323231"/>
            <a:ext cx="5944345" cy="4520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45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514261"/>
            <a:ext cx="7448062" cy="500184"/>
          </a:xfrm>
        </p:spPr>
        <p:txBody>
          <a:bodyPr/>
          <a:lstStyle/>
          <a:p>
            <a:r>
              <a:rPr lang="en-GB" sz="2800" b="1" dirty="0"/>
              <a:t>Planning and reviewing cycle</a:t>
            </a:r>
          </a:p>
        </p:txBody>
      </p:sp>
      <p:graphicFrame>
        <p:nvGraphicFramePr>
          <p:cNvPr id="3" name="Diagram 2"/>
          <p:cNvGraphicFramePr/>
          <p:nvPr>
            <p:extLst>
              <p:ext uri="{D42A27DB-BD31-4B8C-83A1-F6EECF244321}">
                <p14:modId xmlns:p14="http://schemas.microsoft.com/office/powerpoint/2010/main" val="150951692"/>
              </p:ext>
            </p:extLst>
          </p:nvPr>
        </p:nvGraphicFramePr>
        <p:xfrm>
          <a:off x="699788" y="1519707"/>
          <a:ext cx="6588235" cy="4430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11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514261"/>
            <a:ext cx="7448062" cy="500184"/>
          </a:xfrm>
        </p:spPr>
        <p:txBody>
          <a:bodyPr/>
          <a:lstStyle/>
          <a:p>
            <a:r>
              <a:rPr lang="en-GB" sz="2800" b="1" dirty="0"/>
              <a:t>Planning and reviewing cycles</a:t>
            </a:r>
          </a:p>
        </p:txBody>
      </p:sp>
      <p:sp>
        <p:nvSpPr>
          <p:cNvPr id="7" name="TextBox 9"/>
          <p:cNvSpPr txBox="1">
            <a:spLocks noChangeArrowheads="1"/>
          </p:cNvSpPr>
          <p:nvPr/>
        </p:nvSpPr>
        <p:spPr bwMode="auto">
          <a:xfrm>
            <a:off x="394832" y="1615461"/>
            <a:ext cx="1847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en-US" sz="2000" b="1"/>
          </a:p>
        </p:txBody>
      </p:sp>
      <p:sp>
        <p:nvSpPr>
          <p:cNvPr id="8" name="TextBox 3"/>
          <p:cNvSpPr txBox="1">
            <a:spLocks noChangeArrowheads="1"/>
          </p:cNvSpPr>
          <p:nvPr/>
        </p:nvSpPr>
        <p:spPr bwMode="auto">
          <a:xfrm>
            <a:off x="1095887" y="2015571"/>
            <a:ext cx="3760787" cy="1464231"/>
          </a:xfrm>
          <a:prstGeom prst="roundRect">
            <a:avLst/>
          </a:prstGeom>
          <a:solidFill>
            <a:srgbClr val="882077"/>
          </a:solid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 typeface="Wingdings 2" panose="05020102010507070707" pitchFamily="18" charset="2"/>
              <a:buNone/>
            </a:pPr>
            <a:r>
              <a:rPr lang="en-US" altLang="en-US" sz="2000" dirty="0">
                <a:solidFill>
                  <a:schemeClr val="bg1"/>
                </a:solidFill>
              </a:rPr>
              <a:t>Why are planning and reviewing cycles important within personal and professional development?</a:t>
            </a: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006" y="1500952"/>
            <a:ext cx="3044825" cy="235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7909" y="3699358"/>
            <a:ext cx="2279650"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2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514261"/>
            <a:ext cx="7448062" cy="500184"/>
          </a:xfrm>
        </p:spPr>
        <p:txBody>
          <a:bodyPr/>
          <a:lstStyle/>
          <a:p>
            <a:r>
              <a:rPr lang="en-GB" sz="2800" b="1" dirty="0"/>
              <a:t>Planning and reviewing cycles – benefits</a:t>
            </a:r>
          </a:p>
        </p:txBody>
      </p:sp>
      <p:sp>
        <p:nvSpPr>
          <p:cNvPr id="3" name="TextBox 2"/>
          <p:cNvSpPr txBox="1"/>
          <p:nvPr/>
        </p:nvSpPr>
        <p:spPr>
          <a:xfrm>
            <a:off x="646828" y="2060620"/>
            <a:ext cx="3902299"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They provide the opportunity for self-reflection.</a:t>
            </a:r>
          </a:p>
          <a:p>
            <a:pPr marL="285750" indent="-285750">
              <a:buFont typeface="Arial" panose="020B0604020202020204" pitchFamily="34" charset="0"/>
              <a:buChar char="•"/>
            </a:pPr>
            <a:r>
              <a:rPr lang="en-GB" sz="2000" dirty="0"/>
              <a:t>Ensure SMART goals are put in place to ensure development is measurable.</a:t>
            </a:r>
          </a:p>
          <a:p>
            <a:pPr marL="285750" indent="-285750">
              <a:buFont typeface="Arial" panose="020B0604020202020204" pitchFamily="34" charset="0"/>
              <a:buChar char="•"/>
            </a:pPr>
            <a:r>
              <a:rPr lang="en-GB" sz="2000" dirty="0"/>
              <a:t>Encourage significant others to support, for example, managers.</a:t>
            </a:r>
          </a:p>
          <a:p>
            <a:pPr marL="285750" indent="-285750">
              <a:buFont typeface="Arial" panose="020B0604020202020204" pitchFamily="34" charset="0"/>
              <a:buChar char="•"/>
            </a:pPr>
            <a:r>
              <a:rPr lang="en-GB" sz="2000" dirty="0"/>
              <a:t>Ensure you keep up to date with industry standards and new opportunities.</a:t>
            </a:r>
          </a:p>
        </p:txBody>
      </p:sp>
      <p:pic>
        <p:nvPicPr>
          <p:cNvPr id="5" name="Picture 4" descr="check_off_with_pencil_800_cl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8823" y="1741644"/>
            <a:ext cx="4468812" cy="391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29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5092" y="1175499"/>
            <a:ext cx="8804361" cy="5006360"/>
          </a:xfrm>
        </p:spPr>
        <p:txBody>
          <a:bodyPr/>
          <a:lstStyle/>
          <a:p>
            <a:pPr marL="0" indent="0">
              <a:buNone/>
            </a:pPr>
            <a:r>
              <a:rPr lang="en-US" b="1" dirty="0">
                <a:solidFill>
                  <a:schemeClr val="tx1"/>
                </a:solidFill>
              </a:rPr>
              <a:t>Can you now:</a:t>
            </a:r>
          </a:p>
          <a:p>
            <a:r>
              <a:rPr lang="en-GB" sz="1800" dirty="0">
                <a:solidFill>
                  <a:schemeClr val="tx1"/>
                </a:solidFill>
              </a:rPr>
              <a:t>Explain the importance of the planning and reviewing cycle within personal and continuing professional development?</a:t>
            </a:r>
          </a:p>
          <a:p>
            <a:r>
              <a:rPr lang="en-GB" sz="1800" dirty="0">
                <a:solidFill>
                  <a:schemeClr val="tx1"/>
                </a:solidFill>
              </a:rPr>
              <a:t>Define continuing professional development?</a:t>
            </a:r>
          </a:p>
          <a:p>
            <a:r>
              <a:rPr lang="en-GB" sz="1800" dirty="0">
                <a:solidFill>
                  <a:schemeClr val="tx1"/>
                </a:solidFill>
              </a:rPr>
              <a:t>Explain the benefits of continuing professional development (CPD) for self, clients and organisations?</a:t>
            </a:r>
          </a:p>
          <a:p>
            <a:r>
              <a:rPr lang="en-GB" sz="1800" dirty="0">
                <a:solidFill>
                  <a:schemeClr val="tx1"/>
                </a:solidFill>
              </a:rPr>
              <a:t>Explain how to reflect on your work and highlight ways of improving skills, knowledge and practice?</a:t>
            </a:r>
          </a:p>
          <a:p>
            <a:r>
              <a:rPr lang="en-GB" sz="1800" dirty="0">
                <a:solidFill>
                  <a:schemeClr val="tx1"/>
                </a:solidFill>
              </a:rPr>
              <a:t>Describe how to work with others to evaluate your skills, knowledge and practice?</a:t>
            </a:r>
          </a:p>
          <a:p>
            <a:r>
              <a:rPr lang="en-GB" sz="1800" dirty="0">
                <a:solidFill>
                  <a:schemeClr val="tx1"/>
                </a:solidFill>
              </a:rPr>
              <a:t>Explain how to plan your continuing professional development?</a:t>
            </a:r>
          </a:p>
          <a:p>
            <a:r>
              <a:rPr lang="en-GB" sz="1800" dirty="0">
                <a:solidFill>
                  <a:schemeClr val="tx1"/>
                </a:solidFill>
              </a:rPr>
              <a:t>Explain the contribution that a workplace’s performance appraisal and development processes can make to your continuing professional development?</a:t>
            </a:r>
          </a:p>
          <a:p>
            <a:r>
              <a:rPr lang="en-US" sz="1800" dirty="0">
                <a:solidFill>
                  <a:schemeClr val="tx1"/>
                </a:solidFill>
              </a:rPr>
              <a:t>Outline the roles and support available from the national governing body and professional associations to support continuing professional development?</a:t>
            </a:r>
            <a:endParaRPr lang="en-GB" sz="1800" dirty="0">
              <a:solidFill>
                <a:schemeClr val="tx1"/>
              </a:solidFill>
            </a:endParaRPr>
          </a:p>
          <a:p>
            <a:pPr marL="0" indent="0">
              <a:buNone/>
            </a:pPr>
            <a:endParaRPr lang="en-GB" dirty="0">
              <a:solidFill>
                <a:schemeClr val="tx1"/>
              </a:solidFill>
            </a:endParaRPr>
          </a:p>
          <a:p>
            <a:pPr marL="0" indent="0">
              <a:buNone/>
            </a:pPr>
            <a:endParaRPr lang="en-GB" b="1" dirty="0"/>
          </a:p>
          <a:p>
            <a:pPr marL="0" indent="0">
              <a:buNone/>
            </a:pPr>
            <a:endParaRPr lang="en-US" b="1" dirty="0"/>
          </a:p>
        </p:txBody>
      </p:sp>
      <p:sp>
        <p:nvSpPr>
          <p:cNvPr id="4" name="Title 1"/>
          <p:cNvSpPr>
            <a:spLocks noGrp="1"/>
          </p:cNvSpPr>
          <p:nvPr>
            <p:ph type="title"/>
          </p:nvPr>
        </p:nvSpPr>
        <p:spPr>
          <a:xfrm>
            <a:off x="468924" y="445482"/>
            <a:ext cx="7448062" cy="500184"/>
          </a:xfrm>
        </p:spPr>
        <p:txBody>
          <a:bodyPr>
            <a:noAutofit/>
          </a:bodyPr>
          <a:lstStyle/>
          <a:p>
            <a:r>
              <a:rPr lang="en-US" sz="2800" b="1" dirty="0"/>
              <a:t>Learning review</a:t>
            </a:r>
          </a:p>
        </p:txBody>
      </p:sp>
    </p:spTree>
    <p:extLst>
      <p:ext uri="{BB962C8B-B14F-4D97-AF65-F5344CB8AC3E}">
        <p14:creationId xmlns:p14="http://schemas.microsoft.com/office/powerpoint/2010/main" val="706973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18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924" y="445482"/>
            <a:ext cx="7448062" cy="500184"/>
          </a:xfrm>
        </p:spPr>
        <p:txBody>
          <a:bodyPr>
            <a:noAutofit/>
          </a:bodyPr>
          <a:lstStyle/>
          <a:p>
            <a:r>
              <a:rPr lang="en-US" sz="2800" b="1" dirty="0"/>
              <a:t>Customer complaints</a:t>
            </a:r>
          </a:p>
        </p:txBody>
      </p:sp>
      <p:sp>
        <p:nvSpPr>
          <p:cNvPr id="5" name="TextBox 3"/>
          <p:cNvSpPr txBox="1">
            <a:spLocks noChangeArrowheads="1"/>
          </p:cNvSpPr>
          <p:nvPr/>
        </p:nvSpPr>
        <p:spPr bwMode="auto">
          <a:xfrm>
            <a:off x="711000" y="3370262"/>
            <a:ext cx="3191299" cy="919401"/>
          </a:xfrm>
          <a:prstGeom prst="roundRect">
            <a:avLst/>
          </a:prstGeom>
          <a:solidFill>
            <a:srgbClr val="882077"/>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dirty="0">
                <a:solidFill>
                  <a:schemeClr val="bg1"/>
                </a:solidFill>
              </a:rPr>
              <a:t>What does personal development mean?</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8650" y="2016125"/>
            <a:ext cx="4392613" cy="270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09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924" y="445482"/>
            <a:ext cx="7448062" cy="500184"/>
          </a:xfrm>
        </p:spPr>
        <p:txBody>
          <a:bodyPr>
            <a:noAutofit/>
          </a:bodyPr>
          <a:lstStyle/>
          <a:p>
            <a:r>
              <a:rPr lang="en-US" sz="2800" b="1" dirty="0"/>
              <a:t>Personal development is:</a:t>
            </a:r>
          </a:p>
        </p:txBody>
      </p:sp>
      <p:sp>
        <p:nvSpPr>
          <p:cNvPr id="5" name="Rectangle 2"/>
          <p:cNvSpPr>
            <a:spLocks noChangeArrowheads="1"/>
          </p:cNvSpPr>
          <p:nvPr/>
        </p:nvSpPr>
        <p:spPr bwMode="auto">
          <a:xfrm>
            <a:off x="334270" y="1686372"/>
            <a:ext cx="4315003" cy="5078313"/>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a:spcBef>
                <a:spcPct val="0"/>
              </a:spcBef>
              <a:defRPr/>
            </a:pPr>
            <a:r>
              <a:rPr lang="en-GB" altLang="en-US" sz="2000" dirty="0"/>
              <a:t>An important lifelong process.</a:t>
            </a:r>
          </a:p>
          <a:p>
            <a:pPr eaLnBrk="1" hangingPunct="1">
              <a:spcBef>
                <a:spcPct val="0"/>
              </a:spcBef>
              <a:buFont typeface="Wingdings 2" panose="05020102010507070707" pitchFamily="18" charset="2"/>
              <a:buNone/>
              <a:defRPr/>
            </a:pPr>
            <a:endParaRPr lang="en-GB" altLang="en-US" sz="2000" dirty="0"/>
          </a:p>
          <a:p>
            <a:pPr marL="342900" indent="-342900">
              <a:spcBef>
                <a:spcPct val="0"/>
              </a:spcBef>
              <a:defRPr/>
            </a:pPr>
            <a:r>
              <a:rPr lang="en-GB" altLang="en-US" sz="2000" dirty="0"/>
              <a:t>A way to:</a:t>
            </a:r>
          </a:p>
          <a:p>
            <a:pPr marL="1085850" lvl="1" indent="-342900">
              <a:spcBef>
                <a:spcPct val="0"/>
              </a:spcBef>
              <a:buFont typeface="Arial" panose="020B0604020202020204" pitchFamily="34" charset="0"/>
              <a:buChar char="•"/>
              <a:defRPr/>
            </a:pPr>
            <a:r>
              <a:rPr lang="en-GB" altLang="en-US" sz="2000" dirty="0"/>
              <a:t>Assess your skills and qualities.</a:t>
            </a:r>
          </a:p>
          <a:p>
            <a:pPr marL="1085850" lvl="1" indent="-342900">
              <a:spcBef>
                <a:spcPct val="0"/>
              </a:spcBef>
              <a:buFont typeface="Arial" panose="020B0604020202020204" pitchFamily="34" charset="0"/>
              <a:buChar char="•"/>
              <a:defRPr/>
            </a:pPr>
            <a:r>
              <a:rPr lang="en-GB" altLang="en-US" sz="2000" dirty="0"/>
              <a:t>Consider your aims in life.</a:t>
            </a:r>
          </a:p>
          <a:p>
            <a:pPr marL="1085850" lvl="1" indent="-342900">
              <a:spcBef>
                <a:spcPct val="0"/>
              </a:spcBef>
              <a:buFont typeface="Arial" panose="020B0604020202020204" pitchFamily="34" charset="0"/>
              <a:buChar char="•"/>
              <a:defRPr/>
            </a:pPr>
            <a:r>
              <a:rPr lang="en-GB" altLang="en-US" sz="2000" dirty="0"/>
              <a:t>Set goals.</a:t>
            </a:r>
          </a:p>
          <a:p>
            <a:pPr marL="1085850" lvl="1" indent="-342900">
              <a:spcBef>
                <a:spcPct val="0"/>
              </a:spcBef>
              <a:buFont typeface="Arial" panose="020B0604020202020204" pitchFamily="34" charset="0"/>
              <a:buChar char="•"/>
              <a:defRPr/>
            </a:pPr>
            <a:r>
              <a:rPr lang="en-GB" altLang="en-US" sz="2000" dirty="0"/>
              <a:t>Reflect on your own learning, performance and achievement.</a:t>
            </a:r>
          </a:p>
          <a:p>
            <a:pPr eaLnBrk="1" hangingPunct="1">
              <a:spcBef>
                <a:spcPct val="0"/>
              </a:spcBef>
              <a:buFontTx/>
              <a:buNone/>
              <a:defRPr/>
            </a:pPr>
            <a:endParaRPr lang="en-GB" altLang="en-US" sz="2000" dirty="0"/>
          </a:p>
          <a:p>
            <a:pPr marL="342900" indent="-342900">
              <a:spcBef>
                <a:spcPct val="0"/>
              </a:spcBef>
              <a:defRPr/>
            </a:pPr>
            <a:r>
              <a:rPr lang="en-US" sz="2000" dirty="0"/>
              <a:t>I</a:t>
            </a:r>
            <a:r>
              <a:rPr lang="en-GB" altLang="en-US" sz="2000" dirty="0"/>
              <a:t>n order to realise and maximise your potential and </a:t>
            </a:r>
            <a:r>
              <a:rPr lang="en-GB" sz="2000" dirty="0"/>
              <a:t>develop as a 'whole person' in all areas of life.</a:t>
            </a:r>
            <a:endParaRPr lang="en-GB" sz="2000" dirty="0">
              <a:latin typeface="Times New Roman" panose="02020603050405020304" pitchFamily="18" charset="0"/>
              <a:ea typeface="Times New Roman" panose="02020603050405020304" pitchFamily="18" charset="0"/>
            </a:endParaRPr>
          </a:p>
          <a:p>
            <a:pPr eaLnBrk="1" hangingPunct="1">
              <a:spcBef>
                <a:spcPct val="0"/>
              </a:spcBef>
              <a:buFont typeface="Wingdings 2" panose="05020102010507070707" pitchFamily="18" charset="2"/>
              <a:buNone/>
              <a:defRPr/>
            </a:pPr>
            <a:endParaRPr lang="en-GB" altLang="en-US" sz="2400" dirty="0"/>
          </a:p>
          <a:p>
            <a:pPr eaLnBrk="1" hangingPunct="1">
              <a:spcBef>
                <a:spcPct val="0"/>
              </a:spcBef>
              <a:buFont typeface="Wingdings 2" panose="05020102010507070707" pitchFamily="18" charset="2"/>
              <a:buNone/>
              <a:defRPr/>
            </a:pPr>
            <a:endParaRPr lang="en-GB" altLang="en-US" sz="2000"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25" y="2730320"/>
            <a:ext cx="3452716" cy="2094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72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58" y="499270"/>
            <a:ext cx="7448062" cy="500184"/>
          </a:xfrm>
        </p:spPr>
        <p:txBody>
          <a:bodyPr/>
          <a:lstStyle/>
          <a:p>
            <a:r>
              <a:rPr lang="en-GB" sz="2800" b="1" dirty="0"/>
              <a:t>The benefits of personal development</a:t>
            </a:r>
          </a:p>
        </p:txBody>
      </p:sp>
      <p:sp>
        <p:nvSpPr>
          <p:cNvPr id="4" name="Rectangle 3"/>
          <p:cNvSpPr/>
          <p:nvPr/>
        </p:nvSpPr>
        <p:spPr>
          <a:xfrm>
            <a:off x="494372" y="1422515"/>
            <a:ext cx="4502631" cy="5078313"/>
          </a:xfrm>
          <a:prstGeom prst="rect">
            <a:avLst/>
          </a:prstGeom>
        </p:spPr>
        <p:txBody>
          <a:bodyPr wrap="square">
            <a:spAutoFit/>
          </a:bodyPr>
          <a:lstStyle/>
          <a:p>
            <a:pPr marL="342900" indent="-342900">
              <a:spcAft>
                <a:spcPts val="0"/>
              </a:spcAft>
              <a:buFont typeface="Arial" panose="020B0604020202020204" pitchFamily="34" charset="0"/>
              <a:buChar char="•"/>
              <a:defRPr/>
            </a:pPr>
            <a:r>
              <a:rPr lang="en-US" sz="2000" b="1" dirty="0">
                <a:latin typeface="+mn-lt"/>
                <a:ea typeface="ＭＳ Ｐゴシック" panose="020B0600070205080204" pitchFamily="34" charset="-128"/>
              </a:rPr>
              <a:t>Personal:</a:t>
            </a:r>
            <a:r>
              <a:rPr lang="en-GB" sz="2000" b="1" dirty="0">
                <a:latin typeface="+mn-lt"/>
                <a:ea typeface="ＭＳ Ｐゴシック" panose="020B0600070205080204" pitchFamily="34" charset="-128"/>
              </a:rPr>
              <a:t> </a:t>
            </a:r>
            <a:r>
              <a:rPr lang="en-GB" sz="2000" dirty="0">
                <a:latin typeface="+mn-lt"/>
                <a:ea typeface="ＭＳ Ｐゴシック" panose="020B0600070205080204" pitchFamily="34" charset="-128"/>
              </a:rPr>
              <a:t>Increases your confidence in your own identity, competencies, attributes, aims and aspirations.</a:t>
            </a:r>
          </a:p>
          <a:p>
            <a:pPr marL="342900" indent="-342900">
              <a:buFont typeface="Arial" panose="020B0604020202020204" pitchFamily="34" charset="0"/>
              <a:buChar char="•"/>
              <a:defRPr/>
            </a:pPr>
            <a:r>
              <a:rPr lang="en-US" sz="2000" b="1" dirty="0">
                <a:latin typeface="+mn-lt"/>
                <a:ea typeface="ＭＳ Ｐゴシック" panose="020B0600070205080204" pitchFamily="34" charset="-128"/>
              </a:rPr>
              <a:t>Academic:</a:t>
            </a:r>
            <a:r>
              <a:rPr lang="en-GB" sz="2000" b="1" dirty="0">
                <a:latin typeface="+mn-lt"/>
                <a:ea typeface="ＭＳ Ｐゴシック" panose="020B0600070205080204" pitchFamily="34" charset="-128"/>
              </a:rPr>
              <a:t> </a:t>
            </a:r>
            <a:r>
              <a:rPr lang="en-GB" sz="2000" dirty="0">
                <a:latin typeface="+mn-lt"/>
                <a:ea typeface="ＭＳ Ｐゴシック" panose="020B0600070205080204" pitchFamily="34" charset="-128"/>
              </a:rPr>
              <a:t>Enables you to focus on what you are learning, how you learn best and how to improve on your achievements.</a:t>
            </a:r>
          </a:p>
          <a:p>
            <a:pPr marL="342900" indent="-342900">
              <a:buFont typeface="Arial" panose="020B0604020202020204" pitchFamily="34" charset="0"/>
              <a:buChar char="•"/>
              <a:defRPr/>
            </a:pPr>
            <a:r>
              <a:rPr lang="en-US" sz="2000" b="1" dirty="0">
                <a:latin typeface="+mn-lt"/>
                <a:ea typeface="ＭＳ Ｐゴシック" panose="020B0600070205080204" pitchFamily="34" charset="-128"/>
              </a:rPr>
              <a:t>Social:</a:t>
            </a:r>
            <a:r>
              <a:rPr lang="en-GB" sz="2000" b="1" dirty="0">
                <a:latin typeface="+mn-lt"/>
                <a:ea typeface="ＭＳ Ｐゴシック" panose="020B0600070205080204" pitchFamily="34" charset="-128"/>
              </a:rPr>
              <a:t> </a:t>
            </a:r>
            <a:r>
              <a:rPr lang="en-GB" sz="2000" dirty="0">
                <a:latin typeface="+mn-lt"/>
                <a:ea typeface="ＭＳ Ｐゴシック" panose="020B0600070205080204" pitchFamily="34" charset="-128"/>
              </a:rPr>
              <a:t>Builds awareness of the needs of other individuals/groups and the importance of different relationship and team roles.</a:t>
            </a:r>
          </a:p>
          <a:p>
            <a:pPr marL="342900" indent="-342900">
              <a:buFont typeface="Arial" panose="020B0604020202020204" pitchFamily="34" charset="0"/>
              <a:buChar char="•"/>
              <a:defRPr/>
            </a:pPr>
            <a:r>
              <a:rPr lang="en-US" altLang="en-US" sz="2000" b="1" dirty="0">
                <a:latin typeface="+mn-lt"/>
                <a:ea typeface="ＭＳ Ｐゴシック" panose="020B0600070205080204" pitchFamily="34" charset="-128"/>
              </a:rPr>
              <a:t>Professional: </a:t>
            </a:r>
            <a:r>
              <a:rPr lang="en-US" altLang="en-US" sz="2000" dirty="0">
                <a:latin typeface="+mn-lt"/>
                <a:ea typeface="ＭＳ Ｐゴシック" panose="020B0600070205080204" pitchFamily="34" charset="-128"/>
              </a:rPr>
              <a:t>Helps you to be more strategic in developing skills for employability.</a:t>
            </a:r>
            <a:r>
              <a:rPr lang="en-GB" altLang="en-US" sz="2000" dirty="0">
                <a:latin typeface="+mn-lt"/>
                <a:ea typeface="ＭＳ Ｐゴシック" panose="020B0600070205080204" pitchFamily="34" charset="-128"/>
              </a:rPr>
              <a:t> </a:t>
            </a:r>
          </a:p>
          <a:p>
            <a:pPr>
              <a:defRPr/>
            </a:pPr>
            <a:endParaRPr lang="en-GB" sz="2400" dirty="0">
              <a:latin typeface="Times New Roman" panose="02020603050405020304" pitchFamily="18" charset="0"/>
              <a:ea typeface="Times New Roman" panose="02020603050405020304" pitchFamily="18" charset="0"/>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9815" y="2756078"/>
            <a:ext cx="3616173" cy="2411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26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924" y="445482"/>
            <a:ext cx="7448062" cy="500184"/>
          </a:xfrm>
        </p:spPr>
        <p:txBody>
          <a:bodyPr>
            <a:noAutofit/>
          </a:bodyPr>
          <a:lstStyle/>
          <a:p>
            <a:r>
              <a:rPr lang="en-US" sz="2800" b="1" dirty="0"/>
              <a:t>Professional development and CPD</a:t>
            </a:r>
          </a:p>
        </p:txBody>
      </p:sp>
      <p:sp>
        <p:nvSpPr>
          <p:cNvPr id="5" name="TextBox 3"/>
          <p:cNvSpPr txBox="1">
            <a:spLocks noChangeArrowheads="1"/>
          </p:cNvSpPr>
          <p:nvPr/>
        </p:nvSpPr>
        <p:spPr bwMode="auto">
          <a:xfrm>
            <a:off x="890192" y="2821489"/>
            <a:ext cx="2458316" cy="2145268"/>
          </a:xfrm>
          <a:prstGeom prst="roundRect">
            <a:avLst/>
          </a:prstGeom>
          <a:solidFill>
            <a:srgbClr val="882077"/>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dirty="0">
                <a:solidFill>
                  <a:schemeClr val="bg1"/>
                </a:solidFill>
              </a:rPr>
              <a:t>What does continuing professional development (CPD) mean?</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1670050"/>
            <a:ext cx="4110038" cy="359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07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0287" y="509876"/>
            <a:ext cx="7448062" cy="500184"/>
          </a:xfrm>
        </p:spPr>
        <p:txBody>
          <a:bodyPr>
            <a:noAutofit/>
          </a:bodyPr>
          <a:lstStyle/>
          <a:p>
            <a:r>
              <a:rPr lang="en-US" sz="2400" b="1" dirty="0"/>
              <a:t>Professional development and CPD</a:t>
            </a:r>
          </a:p>
        </p:txBody>
      </p:sp>
      <p:sp>
        <p:nvSpPr>
          <p:cNvPr id="6" name="Rectangle 5"/>
          <p:cNvSpPr/>
          <p:nvPr/>
        </p:nvSpPr>
        <p:spPr>
          <a:xfrm>
            <a:off x="562467" y="1879556"/>
            <a:ext cx="4151201" cy="4154984"/>
          </a:xfrm>
          <a:prstGeom prst="rect">
            <a:avLst/>
          </a:prstGeom>
        </p:spPr>
        <p:txBody>
          <a:bodyPr wrap="square">
            <a:spAutoFit/>
          </a:bodyPr>
          <a:lstStyle/>
          <a:p>
            <a:pPr marL="342900" indent="-342900">
              <a:buFont typeface="Arial" panose="020B0604020202020204" pitchFamily="34" charset="0"/>
              <a:buChar char="•"/>
              <a:defRPr/>
            </a:pPr>
            <a:r>
              <a:rPr lang="en-US" sz="2400" dirty="0">
                <a:ea typeface="Times New Roman" panose="02020603050405020304" pitchFamily="18" charset="0"/>
              </a:rPr>
              <a:t>The process of tracking and documenting the skills, knowledge and experience that are gained, both formally and informally, through work, beyond any initial training.</a:t>
            </a:r>
            <a:r>
              <a:rPr lang="en-US" sz="2400" dirty="0">
                <a:ea typeface="ＭＳ Ｐゴシック" panose="020B0600070205080204" pitchFamily="34" charset="-128"/>
              </a:rPr>
              <a:t> </a:t>
            </a:r>
          </a:p>
          <a:p>
            <a:pPr marL="342900" indent="-342900">
              <a:buFont typeface="Arial" panose="020B0604020202020204" pitchFamily="34" charset="0"/>
              <a:buChar char="•"/>
              <a:defRPr/>
            </a:pPr>
            <a:r>
              <a:rPr lang="en-US" sz="2400" dirty="0">
                <a:ea typeface="ＭＳ Ｐゴシック" panose="020B0600070205080204" pitchFamily="34" charset="-128"/>
              </a:rPr>
              <a:t>A record of what is experienced, learned and then applied.</a:t>
            </a:r>
          </a:p>
          <a:p>
            <a:pPr marL="342900" indent="-342900">
              <a:buFont typeface="Arial" panose="020B0604020202020204" pitchFamily="34" charset="0"/>
              <a:buChar char="•"/>
              <a:defRPr/>
            </a:pPr>
            <a:endParaRPr lang="en-GB" sz="2400" dirty="0">
              <a:ea typeface="ＭＳ Ｐゴシック" panose="020B0600070205080204" pitchFamily="34" charset="-128"/>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4430" y="3036485"/>
            <a:ext cx="3459163" cy="260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35100"/>
            <a:ext cx="3806825" cy="183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48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463412"/>
            <a:ext cx="7448062" cy="500184"/>
          </a:xfrm>
        </p:spPr>
        <p:txBody>
          <a:bodyPr/>
          <a:lstStyle/>
          <a:p>
            <a:r>
              <a:rPr lang="en-GB" sz="2800" b="1" dirty="0"/>
              <a:t>Benefits of CPD – to you</a:t>
            </a:r>
          </a:p>
        </p:txBody>
      </p:sp>
      <p:sp>
        <p:nvSpPr>
          <p:cNvPr id="4" name="Rectangle 3"/>
          <p:cNvSpPr/>
          <p:nvPr/>
        </p:nvSpPr>
        <p:spPr>
          <a:xfrm>
            <a:off x="468923" y="1419919"/>
            <a:ext cx="8116887" cy="3477875"/>
          </a:xfrm>
          <a:prstGeom prst="rect">
            <a:avLst/>
          </a:prstGeom>
        </p:spPr>
        <p:txBody>
          <a:bodyPr>
            <a:spAutoFit/>
          </a:bodyPr>
          <a:lstStyle/>
          <a:p>
            <a:pPr marL="342900" indent="-342900">
              <a:buFont typeface="Arial" panose="020B0604020202020204" pitchFamily="34" charset="0"/>
              <a:buChar char="•"/>
              <a:defRPr/>
            </a:pPr>
            <a:r>
              <a:rPr lang="en-GB" sz="2000" dirty="0">
                <a:ea typeface="ＭＳ Ｐゴシック" panose="020B0600070205080204" pitchFamily="34" charset="-128"/>
              </a:rPr>
              <a:t>Manage your own learning and growth.</a:t>
            </a:r>
          </a:p>
          <a:p>
            <a:pPr marL="342900" indent="-342900">
              <a:buFont typeface="Arial" panose="020B0604020202020204" pitchFamily="34" charset="0"/>
              <a:buChar char="•"/>
              <a:defRPr/>
            </a:pPr>
            <a:r>
              <a:rPr lang="en-GB" sz="2000" dirty="0">
                <a:ea typeface="ＭＳ Ｐゴシック" panose="020B0600070205080204" pitchFamily="34" charset="-128"/>
              </a:rPr>
              <a:t>Develop your skills and knowledge.</a:t>
            </a:r>
          </a:p>
          <a:p>
            <a:pPr marL="342900" indent="-342900">
              <a:buFont typeface="Arial" panose="020B0604020202020204" pitchFamily="34" charset="0"/>
              <a:buChar char="•"/>
              <a:defRPr/>
            </a:pPr>
            <a:r>
              <a:rPr lang="en-GB" sz="2000" dirty="0">
                <a:ea typeface="ＭＳ Ｐゴシック" panose="020B0600070205080204" pitchFamily="34" charset="-128"/>
              </a:rPr>
              <a:t>Build confidence and credibility.</a:t>
            </a:r>
          </a:p>
          <a:p>
            <a:pPr marL="342900" indent="-342900">
              <a:buFont typeface="Arial" panose="020B0604020202020204" pitchFamily="34" charset="0"/>
              <a:buChar char="•"/>
              <a:defRPr/>
            </a:pPr>
            <a:r>
              <a:rPr lang="en-GB" sz="2000" dirty="0">
                <a:ea typeface="ＭＳ Ｐゴシック" panose="020B0600070205080204" pitchFamily="34" charset="-128"/>
              </a:rPr>
              <a:t>Earn more money by showcasing achievements.</a:t>
            </a:r>
          </a:p>
          <a:p>
            <a:pPr marL="342900" indent="-342900">
              <a:buFont typeface="Arial" panose="020B0604020202020204" pitchFamily="34" charset="0"/>
              <a:buChar char="•"/>
              <a:defRPr/>
            </a:pPr>
            <a:r>
              <a:rPr lang="en-GB" sz="2000" dirty="0">
                <a:ea typeface="ＭＳ Ｐゴシック" panose="020B0600070205080204" pitchFamily="34" charset="-128"/>
              </a:rPr>
              <a:t>Achieve your career goals by focusing on training and development.</a:t>
            </a:r>
          </a:p>
          <a:p>
            <a:pPr marL="342900" indent="-342900">
              <a:buFont typeface="Arial" panose="020B0604020202020204" pitchFamily="34" charset="0"/>
              <a:buChar char="•"/>
              <a:defRPr/>
            </a:pPr>
            <a:r>
              <a:rPr lang="en-GB" sz="2000" dirty="0">
                <a:ea typeface="ＭＳ Ｐゴシック" panose="020B0600070205080204" pitchFamily="34" charset="-128"/>
              </a:rPr>
              <a:t>Cope positively with change by constantly updating your skills set.</a:t>
            </a:r>
          </a:p>
          <a:p>
            <a:pPr marL="342900" indent="-342900">
              <a:buFont typeface="Arial" panose="020B0604020202020204" pitchFamily="34" charset="0"/>
              <a:buChar char="•"/>
              <a:defRPr/>
            </a:pPr>
            <a:r>
              <a:rPr lang="en-GB" sz="2000" dirty="0">
                <a:ea typeface="ＭＳ Ｐゴシック" panose="020B0600070205080204" pitchFamily="34" charset="-128"/>
              </a:rPr>
              <a:t>Be more productive and efficient by reflecting on learning and highlighting gaps in knowledge and experience.</a:t>
            </a:r>
          </a:p>
          <a:p>
            <a:pPr>
              <a:defRPr/>
            </a:pPr>
            <a:endParaRPr lang="en-GB" sz="2000" dirty="0">
              <a:ea typeface="ＭＳ Ｐゴシック" panose="020B0600070205080204" pitchFamily="34" charset="-128"/>
            </a:endParaRPr>
          </a:p>
          <a:p>
            <a:pPr marL="342900" indent="-342900">
              <a:buFont typeface="Arial" panose="020B0604020202020204" pitchFamily="34" charset="0"/>
              <a:buChar char="•"/>
              <a:defRPr/>
            </a:pPr>
            <a:endParaRPr lang="en-GB" sz="2000" dirty="0">
              <a:solidFill>
                <a:srgbClr val="000000"/>
              </a:solidFill>
              <a:latin typeface="+mj-lt"/>
              <a:ea typeface="ＭＳ Ｐゴシック" panose="020B0600070205080204" pitchFamily="34" charset="-128"/>
              <a:cs typeface="MoolBoran" panose="020B0100010101010101" pitchFamily="34" charset="0"/>
            </a:endParaRPr>
          </a:p>
        </p:txBody>
      </p:sp>
    </p:spTree>
    <p:extLst>
      <p:ext uri="{BB962C8B-B14F-4D97-AF65-F5344CB8AC3E}">
        <p14:creationId xmlns:p14="http://schemas.microsoft.com/office/powerpoint/2010/main" val="76833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84" y="462177"/>
            <a:ext cx="7448062" cy="500184"/>
          </a:xfrm>
        </p:spPr>
        <p:txBody>
          <a:bodyPr/>
          <a:lstStyle/>
          <a:p>
            <a:r>
              <a:rPr lang="en-GB" sz="2800" b="1" dirty="0"/>
              <a:t>Benefits of CPD – to your organisation</a:t>
            </a:r>
          </a:p>
        </p:txBody>
      </p:sp>
      <p:sp>
        <p:nvSpPr>
          <p:cNvPr id="4" name="Rectangle 3"/>
          <p:cNvSpPr/>
          <p:nvPr/>
        </p:nvSpPr>
        <p:spPr>
          <a:xfrm>
            <a:off x="330893" y="1516152"/>
            <a:ext cx="8189912" cy="5016758"/>
          </a:xfrm>
          <a:prstGeom prst="rect">
            <a:avLst/>
          </a:prstGeom>
        </p:spPr>
        <p:txBody>
          <a:bodyPr>
            <a:spAutoFit/>
          </a:bodyPr>
          <a:lstStyle/>
          <a:p>
            <a:pPr>
              <a:defRPr/>
            </a:pPr>
            <a:r>
              <a:rPr lang="en-GB" sz="2000" dirty="0">
                <a:ea typeface="ＭＳ Ｐゴシック" panose="020B0600070205080204" pitchFamily="34" charset="-128"/>
              </a:rPr>
              <a:t>CPD helps your organisation by:</a:t>
            </a:r>
          </a:p>
          <a:p>
            <a:pPr marL="285750" indent="-285750">
              <a:buFont typeface="Arial" panose="020B0604020202020204" pitchFamily="34" charset="0"/>
              <a:buChar char="•"/>
              <a:defRPr/>
            </a:pPr>
            <a:r>
              <a:rPr lang="en-GB" sz="2000" dirty="0">
                <a:ea typeface="ＭＳ Ｐゴシック" panose="020B0600070205080204" pitchFamily="34" charset="-128"/>
              </a:rPr>
              <a:t>Helping to maximise staff potential by linking learning to actions and theory to practice.</a:t>
            </a:r>
          </a:p>
          <a:p>
            <a:pPr marL="285750" indent="-285750">
              <a:buFont typeface="Arial" panose="020B0604020202020204" pitchFamily="34" charset="0"/>
              <a:buChar char="•"/>
              <a:defRPr/>
            </a:pPr>
            <a:r>
              <a:rPr lang="en-GB" sz="2000" dirty="0">
                <a:ea typeface="ＭＳ Ｐゴシック" panose="020B0600070205080204" pitchFamily="34" charset="-128"/>
              </a:rPr>
              <a:t>Helping employees to set SMART (specific, measurable, achievable, realistic and time-bound) objectives.</a:t>
            </a:r>
          </a:p>
          <a:p>
            <a:pPr marL="285750" indent="-285750">
              <a:buFont typeface="Arial" panose="020B0604020202020204" pitchFamily="34" charset="0"/>
              <a:buChar char="•"/>
              <a:defRPr/>
            </a:pPr>
            <a:r>
              <a:rPr lang="en-GB" sz="2000" dirty="0">
                <a:ea typeface="ＭＳ Ｐゴシック" panose="020B0600070205080204" pitchFamily="34" charset="-128"/>
              </a:rPr>
              <a:t>Linking training activities to business needs.</a:t>
            </a:r>
          </a:p>
          <a:p>
            <a:pPr marL="285750" indent="-285750">
              <a:buFont typeface="Arial" panose="020B0604020202020204" pitchFamily="34" charset="0"/>
              <a:buChar char="•"/>
              <a:defRPr/>
            </a:pPr>
            <a:r>
              <a:rPr lang="en-GB" sz="2000" dirty="0">
                <a:ea typeface="ＭＳ Ｐゴシック" panose="020B0600070205080204" pitchFamily="34" charset="-128"/>
              </a:rPr>
              <a:t>Promoting staff development, leading to better staff morale and motivation, and helps give a positive image/brand to other organisations.</a:t>
            </a:r>
          </a:p>
          <a:p>
            <a:pPr marL="285750" indent="-285750">
              <a:buFont typeface="Arial" panose="020B0604020202020204" pitchFamily="34" charset="0"/>
              <a:buChar char="•"/>
              <a:defRPr/>
            </a:pPr>
            <a:r>
              <a:rPr lang="en-GB" sz="2000" dirty="0">
                <a:ea typeface="ＭＳ Ｐゴシック" panose="020B0600070205080204" pitchFamily="34" charset="-128"/>
              </a:rPr>
              <a:t>Adding value: helps staff to consciously apply learning to their role and the organisation’s development.</a:t>
            </a:r>
          </a:p>
          <a:p>
            <a:pPr marL="285750" indent="-285750">
              <a:buFont typeface="Arial" panose="020B0604020202020204" pitchFamily="34" charset="0"/>
              <a:buChar char="•"/>
              <a:defRPr/>
            </a:pPr>
            <a:r>
              <a:rPr lang="en-GB" sz="2000" dirty="0">
                <a:ea typeface="ＭＳ Ｐゴシック" panose="020B0600070205080204" pitchFamily="34" charset="-128"/>
              </a:rPr>
              <a:t>Linking to appraisals: CPD is a good tool to help employees identify their achievements throughout the year.</a:t>
            </a:r>
          </a:p>
          <a:p>
            <a:pPr marL="342900" indent="-342900">
              <a:buFont typeface="Arial" panose="020B0604020202020204" pitchFamily="34" charset="0"/>
              <a:buChar char="•"/>
              <a:defRPr/>
            </a:pPr>
            <a:r>
              <a:rPr lang="en-GB" sz="2000" dirty="0">
                <a:ea typeface="ＭＳ Ｐゴシック" panose="020B0600070205080204" pitchFamily="34" charset="-128"/>
              </a:rPr>
              <a:t>Improving learning and other skills over time.</a:t>
            </a:r>
          </a:p>
          <a:p>
            <a:pPr marL="342900" indent="-342900">
              <a:buFont typeface="Arial" panose="020B0604020202020204" pitchFamily="34" charset="0"/>
              <a:buChar char="•"/>
              <a:defRPr/>
            </a:pPr>
            <a:endParaRPr lang="en-GB" sz="2000" dirty="0">
              <a:ea typeface="ＭＳ Ｐゴシック" panose="020B0600070205080204" pitchFamily="34" charset="-128"/>
            </a:endParaRPr>
          </a:p>
          <a:p>
            <a:pPr marL="342900" indent="-342900">
              <a:buFont typeface="Arial" panose="020B0604020202020204" pitchFamily="34" charset="0"/>
              <a:buChar char="•"/>
              <a:defRPr/>
            </a:pPr>
            <a:endParaRPr lang="en-GB" sz="2000" dirty="0">
              <a:solidFill>
                <a:srgbClr val="000000"/>
              </a:solidFill>
              <a:latin typeface="+mj-lt"/>
              <a:ea typeface="ＭＳ Ｐゴシック" panose="020B0600070205080204" pitchFamily="34" charset="-128"/>
              <a:cs typeface="MoolBoran" panose="020B0100010101010101" pitchFamily="34" charset="0"/>
            </a:endParaRPr>
          </a:p>
        </p:txBody>
      </p:sp>
    </p:spTree>
    <p:extLst>
      <p:ext uri="{BB962C8B-B14F-4D97-AF65-F5344CB8AC3E}">
        <p14:creationId xmlns:p14="http://schemas.microsoft.com/office/powerpoint/2010/main" val="1076019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1051</TotalTime>
  <Words>1674</Words>
  <Application>Microsoft Office PowerPoint</Application>
  <PresentationFormat>On-screen Show (4:3)</PresentationFormat>
  <Paragraphs>175</Paragraphs>
  <Slides>29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ＭＳ Ｐゴシック</vt:lpstr>
      <vt:lpstr>ＭＳ Ｐゴシック</vt:lpstr>
      <vt:lpstr>Angelina</vt:lpstr>
      <vt:lpstr>Arial</vt:lpstr>
      <vt:lpstr>Calibri</vt:lpstr>
      <vt:lpstr>Helvetica</vt:lpstr>
      <vt:lpstr>Helvetica Light</vt:lpstr>
      <vt:lpstr>Mangal</vt:lpstr>
      <vt:lpstr>MoolBoran</vt:lpstr>
      <vt:lpstr>Times New Roman</vt:lpstr>
      <vt:lpstr>Wingdings 2</vt:lpstr>
      <vt:lpstr>Office Theme</vt:lpstr>
      <vt:lpstr>Lesson 6 – Personal and professional development</vt:lpstr>
      <vt:lpstr>Learning objectives</vt:lpstr>
      <vt:lpstr>Customer complaints</vt:lpstr>
      <vt:lpstr>Personal development is:</vt:lpstr>
      <vt:lpstr>The benefits of personal development</vt:lpstr>
      <vt:lpstr>Professional development and CPD</vt:lpstr>
      <vt:lpstr>Professional development and CPD</vt:lpstr>
      <vt:lpstr>Benefits of CPD – to you</vt:lpstr>
      <vt:lpstr>Benefits of CPD – to your organisation</vt:lpstr>
      <vt:lpstr>Self-reflection</vt:lpstr>
      <vt:lpstr>Maslow’s hierarchy of needs </vt:lpstr>
      <vt:lpstr>Maslow’s hierarchy of needs </vt:lpstr>
      <vt:lpstr>Fixed and growth mindsets</vt:lpstr>
      <vt:lpstr>What is a mindset?</vt:lpstr>
      <vt:lpstr>Growth mindset</vt:lpstr>
      <vt:lpstr>Fixed mindset</vt:lpstr>
      <vt:lpstr>Transferable skills</vt:lpstr>
      <vt:lpstr>Transferable skills</vt:lpstr>
      <vt:lpstr>Hard and soft skills</vt:lpstr>
      <vt:lpstr>Hard skills</vt:lpstr>
      <vt:lpstr>Soft skills</vt:lpstr>
      <vt:lpstr>Individual strengths and weaknesses</vt:lpstr>
      <vt:lpstr>Strengths and weaknesses</vt:lpstr>
      <vt:lpstr>SWOT analysis</vt:lpstr>
      <vt:lpstr>Planning and reviewing cycle</vt:lpstr>
      <vt:lpstr>Planning and reviewing cycles</vt:lpstr>
      <vt:lpstr>Planning and reviewing cycles – benefits</vt:lpstr>
      <vt:lpstr>Learning 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Hodges</dc:creator>
  <cp:lastModifiedBy>ben jackson</cp:lastModifiedBy>
  <cp:revision>109</cp:revision>
  <dcterms:created xsi:type="dcterms:W3CDTF">2018-02-20T09:35:13Z</dcterms:created>
  <dcterms:modified xsi:type="dcterms:W3CDTF">2018-10-04T09:08:13Z</dcterms:modified>
</cp:coreProperties>
</file>